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charts/chart3.xml" ContentType="application/vnd.openxmlformats-officedocument.drawingml.char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handoutMasterIdLst>
    <p:handoutMasterId r:id="rId75"/>
  </p:handoutMasterIdLst>
  <p:sldIdLst>
    <p:sldId id="256" r:id="rId2"/>
    <p:sldId id="257" r:id="rId3"/>
    <p:sldId id="307" r:id="rId4"/>
    <p:sldId id="260" r:id="rId5"/>
    <p:sldId id="261" r:id="rId6"/>
    <p:sldId id="273" r:id="rId7"/>
    <p:sldId id="275" r:id="rId8"/>
    <p:sldId id="259" r:id="rId9"/>
    <p:sldId id="274" r:id="rId10"/>
    <p:sldId id="276" r:id="rId11"/>
    <p:sldId id="313" r:id="rId12"/>
    <p:sldId id="316" r:id="rId13"/>
    <p:sldId id="407" r:id="rId14"/>
    <p:sldId id="424" r:id="rId15"/>
    <p:sldId id="408" r:id="rId16"/>
    <p:sldId id="409" r:id="rId17"/>
    <p:sldId id="383" r:id="rId18"/>
    <p:sldId id="410" r:id="rId19"/>
    <p:sldId id="375" r:id="rId20"/>
    <p:sldId id="327" r:id="rId21"/>
    <p:sldId id="281" r:id="rId22"/>
    <p:sldId id="368" r:id="rId23"/>
    <p:sldId id="359" r:id="rId24"/>
    <p:sldId id="358" r:id="rId25"/>
    <p:sldId id="361" r:id="rId26"/>
    <p:sldId id="376" r:id="rId27"/>
    <p:sldId id="377" r:id="rId28"/>
    <p:sldId id="378" r:id="rId29"/>
    <p:sldId id="379" r:id="rId30"/>
    <p:sldId id="415" r:id="rId31"/>
    <p:sldId id="324" r:id="rId32"/>
    <p:sldId id="342" r:id="rId33"/>
    <p:sldId id="362" r:id="rId34"/>
    <p:sldId id="364" r:id="rId35"/>
    <p:sldId id="369" r:id="rId36"/>
    <p:sldId id="373" r:id="rId37"/>
    <p:sldId id="380" r:id="rId38"/>
    <p:sldId id="370" r:id="rId39"/>
    <p:sldId id="371" r:id="rId40"/>
    <p:sldId id="420" r:id="rId41"/>
    <p:sldId id="414" r:id="rId42"/>
    <p:sldId id="419" r:id="rId43"/>
    <p:sldId id="391" r:id="rId44"/>
    <p:sldId id="387" r:id="rId45"/>
    <p:sldId id="388" r:id="rId46"/>
    <p:sldId id="389" r:id="rId47"/>
    <p:sldId id="347" r:id="rId48"/>
    <p:sldId id="417" r:id="rId49"/>
    <p:sldId id="390" r:id="rId50"/>
    <p:sldId id="386" r:id="rId51"/>
    <p:sldId id="395" r:id="rId52"/>
    <p:sldId id="416" r:id="rId53"/>
    <p:sldId id="418" r:id="rId54"/>
    <p:sldId id="423" r:id="rId55"/>
    <p:sldId id="394" r:id="rId56"/>
    <p:sldId id="398" r:id="rId57"/>
    <p:sldId id="392" r:id="rId58"/>
    <p:sldId id="399" r:id="rId59"/>
    <p:sldId id="400" r:id="rId60"/>
    <p:sldId id="401" r:id="rId61"/>
    <p:sldId id="422" r:id="rId62"/>
    <p:sldId id="402" r:id="rId63"/>
    <p:sldId id="403" r:id="rId64"/>
    <p:sldId id="404" r:id="rId65"/>
    <p:sldId id="405" r:id="rId66"/>
    <p:sldId id="406" r:id="rId67"/>
    <p:sldId id="411" r:id="rId68"/>
    <p:sldId id="426" r:id="rId69"/>
    <p:sldId id="413" r:id="rId70"/>
    <p:sldId id="284" r:id="rId71"/>
    <p:sldId id="295" r:id="rId72"/>
    <p:sldId id="320" r:id="rId73"/>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D5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94454" autoAdjust="0"/>
  </p:normalViewPr>
  <p:slideViewPr>
    <p:cSldViewPr>
      <p:cViewPr varScale="1">
        <p:scale>
          <a:sx n="65" d="100"/>
          <a:sy n="65" d="100"/>
        </p:scale>
        <p:origin x="-1392" y="-108"/>
      </p:cViewPr>
      <p:guideLst>
        <p:guide orient="horz" pos="2160"/>
        <p:guide pos="2880"/>
      </p:guideLst>
    </p:cSldViewPr>
  </p:slideViewPr>
  <p:outlineViewPr>
    <p:cViewPr>
      <p:scale>
        <a:sx n="33" d="100"/>
        <a:sy n="33" d="100"/>
      </p:scale>
      <p:origin x="0" y="15120"/>
    </p:cViewPr>
  </p:outlineViewPr>
  <p:notesTextViewPr>
    <p:cViewPr>
      <p:scale>
        <a:sx n="100" d="100"/>
        <a:sy n="100" d="100"/>
      </p:scale>
      <p:origin x="0" y="0"/>
    </p:cViewPr>
  </p:notesTextViewPr>
  <p:sorterViewPr>
    <p:cViewPr>
      <p:scale>
        <a:sx n="100" d="100"/>
        <a:sy n="100" d="100"/>
      </p:scale>
      <p:origin x="0" y="6780"/>
    </p:cViewPr>
  </p:sorterViewPr>
  <p:notesViewPr>
    <p:cSldViewPr>
      <p:cViewPr varScale="1">
        <p:scale>
          <a:sx n="113" d="100"/>
          <a:sy n="113" d="100"/>
        </p:scale>
        <p:origin x="-348" y="-102"/>
      </p:cViewPr>
      <p:guideLst>
        <p:guide orient="horz" pos="3107"/>
        <p:guide pos="212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6hakufsrv\Home_H1\bc1000795\&#12487;&#12473;&#12463;&#12488;&#12483;&#12503;\PB&#36023;&#12431;&#12394;&#12356;&#29702;&#30001;&#12402;&#12419;&#12387;&#12411;&#12540;.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6hakufsrv\Home_H1\bc1000795\&#12487;&#12473;&#12463;&#12488;&#12483;&#12503;\P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title>
      <c:tx>
        <c:rich>
          <a:bodyPr/>
          <a:lstStyle/>
          <a:p>
            <a:pPr>
              <a:defRPr/>
            </a:pPr>
            <a:r>
              <a:rPr lang="en-US" altLang="ja-JP"/>
              <a:t>PB</a:t>
            </a:r>
            <a:r>
              <a:rPr lang="ja-JP" altLang="en-US"/>
              <a:t>のブランド名の認知率</a:t>
            </a:r>
            <a:r>
              <a:rPr lang="en-US" altLang="ja-JP"/>
              <a:t>(</a:t>
            </a:r>
            <a:r>
              <a:rPr lang="ja-JP" altLang="en-US"/>
              <a:t>助成想起率</a:t>
            </a:r>
            <a:r>
              <a:rPr lang="en-US" altLang="ja-JP"/>
              <a:t>)</a:t>
            </a:r>
            <a:endParaRPr lang="ja-JP" altLang="en-US"/>
          </a:p>
        </c:rich>
      </c:tx>
      <c:layout/>
      <c:overlay val="1"/>
    </c:title>
    <c:plotArea>
      <c:layout/>
      <c:barChart>
        <c:barDir val="col"/>
        <c:grouping val="clustered"/>
        <c:ser>
          <c:idx val="0"/>
          <c:order val="0"/>
          <c:spPr>
            <a:solidFill>
              <a:schemeClr val="accent4">
                <a:lumMod val="75000"/>
              </a:schemeClr>
            </a:solidFill>
          </c:spPr>
          <c:dPt>
            <c:idx val="0"/>
            <c:spPr>
              <a:solidFill>
                <a:schemeClr val="accent6">
                  <a:lumMod val="75000"/>
                </a:schemeClr>
              </a:solidFill>
            </c:spPr>
          </c:dPt>
          <c:dPt>
            <c:idx val="1"/>
            <c:spPr>
              <a:solidFill>
                <a:schemeClr val="accent6">
                  <a:lumMod val="75000"/>
                </a:schemeClr>
              </a:solidFill>
            </c:spPr>
          </c:dPt>
          <c:dPt>
            <c:idx val="6"/>
            <c:spPr>
              <a:solidFill>
                <a:schemeClr val="accent6">
                  <a:lumMod val="75000"/>
                </a:schemeClr>
              </a:solidFill>
            </c:spPr>
          </c:dPt>
          <c:dPt>
            <c:idx val="11"/>
            <c:spPr>
              <a:solidFill>
                <a:schemeClr val="accent6">
                  <a:lumMod val="75000"/>
                </a:schemeClr>
              </a:solidFill>
            </c:spPr>
          </c:dPt>
          <c:cat>
            <c:strRef>
              <c:f>Sheet1!$A$2:$A$15</c:f>
              <c:strCache>
                <c:ptCount val="14"/>
                <c:pt idx="0">
                  <c:v>トップバリュ</c:v>
                </c:pt>
                <c:pt idx="1">
                  <c:v>セブンプレミアム</c:v>
                </c:pt>
                <c:pt idx="2">
                  <c:v>セイコーマート</c:v>
                </c:pt>
                <c:pt idx="3">
                  <c:v>e-price</c:v>
                </c:pt>
                <c:pt idx="4">
                  <c:v>Vセレクト</c:v>
                </c:pt>
                <c:pt idx="5">
                  <c:v>東急セレクト・東急エクセレント</c:v>
                </c:pt>
                <c:pt idx="6">
                  <c:v>グレートバリュー</c:v>
                </c:pt>
                <c:pt idx="7">
                  <c:v>styleONE</c:v>
                </c:pt>
                <c:pt idx="8">
                  <c:v>グッド・アイ</c:v>
                </c:pt>
                <c:pt idx="9">
                  <c:v>万代選品</c:v>
                </c:pt>
                <c:pt idx="10">
                  <c:v>おいしくたべたい！</c:v>
                </c:pt>
                <c:pt idx="11">
                  <c:v>フーデックス</c:v>
                </c:pt>
                <c:pt idx="12">
                  <c:v>くらしらく</c:v>
                </c:pt>
                <c:pt idx="13">
                  <c:v>知っているPBはない</c:v>
                </c:pt>
              </c:strCache>
            </c:strRef>
          </c:cat>
          <c:val>
            <c:numRef>
              <c:f>Sheet1!$B$2:$B$15</c:f>
              <c:numCache>
                <c:formatCode>General</c:formatCode>
                <c:ptCount val="14"/>
                <c:pt idx="0">
                  <c:v>89.5</c:v>
                </c:pt>
                <c:pt idx="1">
                  <c:v>52.7</c:v>
                </c:pt>
                <c:pt idx="2">
                  <c:v>11.1</c:v>
                </c:pt>
                <c:pt idx="3">
                  <c:v>10.8</c:v>
                </c:pt>
                <c:pt idx="4">
                  <c:v>9.3000000000000007</c:v>
                </c:pt>
                <c:pt idx="5">
                  <c:v>8.4</c:v>
                </c:pt>
                <c:pt idx="6">
                  <c:v>6.9</c:v>
                </c:pt>
                <c:pt idx="7">
                  <c:v>6.8</c:v>
                </c:pt>
                <c:pt idx="8">
                  <c:v>6.5</c:v>
                </c:pt>
                <c:pt idx="9">
                  <c:v>5.0999999999999996</c:v>
                </c:pt>
                <c:pt idx="10">
                  <c:v>3.4</c:v>
                </c:pt>
                <c:pt idx="11">
                  <c:v>3.3</c:v>
                </c:pt>
                <c:pt idx="12">
                  <c:v>3.3</c:v>
                </c:pt>
                <c:pt idx="13">
                  <c:v>5.7</c:v>
                </c:pt>
              </c:numCache>
            </c:numRef>
          </c:val>
        </c:ser>
        <c:dLbls>
          <c:showVal val="1"/>
        </c:dLbls>
        <c:axId val="171440384"/>
        <c:axId val="171532288"/>
      </c:barChart>
      <c:catAx>
        <c:axId val="171440384"/>
        <c:scaling>
          <c:orientation val="minMax"/>
        </c:scaling>
        <c:axPos val="b"/>
        <c:tickLblPos val="nextTo"/>
        <c:crossAx val="171532288"/>
        <c:crosses val="autoZero"/>
        <c:auto val="1"/>
        <c:lblAlgn val="ctr"/>
        <c:lblOffset val="100"/>
      </c:catAx>
      <c:valAx>
        <c:axId val="171532288"/>
        <c:scaling>
          <c:orientation val="minMax"/>
        </c:scaling>
        <c:axPos val="l"/>
        <c:title>
          <c:tx>
            <c:rich>
              <a:bodyPr rot="0" vert="horz"/>
              <a:lstStyle/>
              <a:p>
                <a:pPr>
                  <a:defRPr/>
                </a:pPr>
                <a:r>
                  <a:rPr lang="ja-JP" altLang="en-US"/>
                  <a:t>認知率</a:t>
                </a:r>
                <a:endParaRPr lang="en-US" altLang="ja-JP"/>
              </a:p>
              <a:p>
                <a:pPr>
                  <a:defRPr/>
                </a:pPr>
                <a:r>
                  <a:rPr lang="en-US" altLang="ja-JP"/>
                  <a:t>(%)</a:t>
                </a:r>
                <a:endParaRPr lang="ja-JP" altLang="en-US"/>
              </a:p>
            </c:rich>
          </c:tx>
          <c:layout/>
        </c:title>
        <c:numFmt formatCode="General" sourceLinked="1"/>
        <c:tickLblPos val="nextTo"/>
        <c:crossAx val="171440384"/>
        <c:crosses val="autoZero"/>
        <c:crossBetween val="between"/>
      </c:valAx>
    </c:plotArea>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0"/>
  <c:chart>
    <c:title>
      <c:tx>
        <c:rich>
          <a:bodyPr/>
          <a:lstStyle/>
          <a:p>
            <a:pPr>
              <a:defRPr/>
            </a:pPr>
            <a:r>
              <a:rPr lang="en-US" altLang="ja-JP"/>
              <a:t>PB</a:t>
            </a:r>
            <a:r>
              <a:rPr lang="ja-JP" altLang="en-US"/>
              <a:t>を買わない理由</a:t>
            </a:r>
          </a:p>
        </c:rich>
      </c:tx>
      <c:layout/>
    </c:title>
    <c:plotArea>
      <c:layout/>
      <c:pieChart>
        <c:varyColors val="1"/>
        <c:ser>
          <c:idx val="0"/>
          <c:order val="0"/>
          <c:tx>
            <c:strRef>
              <c:f>Sheet1!$B$1</c:f>
              <c:strCache>
                <c:ptCount val="1"/>
                <c:pt idx="0">
                  <c:v>回答数</c:v>
                </c:pt>
              </c:strCache>
            </c:strRef>
          </c:tx>
          <c:cat>
            <c:strRef>
              <c:f>Sheet1!$A$2:$A$12</c:f>
              <c:strCache>
                <c:ptCount val="11"/>
                <c:pt idx="0">
                  <c:v>品質が悪い・信用できない</c:v>
                </c:pt>
                <c:pt idx="1">
                  <c:v>近くに店がない（機会がない）</c:v>
                </c:pt>
                <c:pt idx="2">
                  <c:v>自分で買わない</c:v>
                </c:pt>
                <c:pt idx="3">
                  <c:v>魅力がない・必要ない</c:v>
                </c:pt>
                <c:pt idx="4">
                  <c:v>買いたいものがない</c:v>
                </c:pt>
                <c:pt idx="5">
                  <c:v>NBのほうが良い</c:v>
                </c:pt>
                <c:pt idx="6">
                  <c:v>3か月以内に買っていない</c:v>
                </c:pt>
                <c:pt idx="7">
                  <c:v>知らない・意識していない</c:v>
                </c:pt>
                <c:pt idx="8">
                  <c:v>高い</c:v>
                </c:pt>
                <c:pt idx="9">
                  <c:v>好きでない</c:v>
                </c:pt>
                <c:pt idx="10">
                  <c:v>特にない</c:v>
                </c:pt>
              </c:strCache>
            </c:strRef>
          </c:cat>
          <c:val>
            <c:numRef>
              <c:f>Sheet1!$B$2:$B$12</c:f>
              <c:numCache>
                <c:formatCode>General</c:formatCode>
                <c:ptCount val="11"/>
                <c:pt idx="0">
                  <c:v>208</c:v>
                </c:pt>
                <c:pt idx="1">
                  <c:v>180</c:v>
                </c:pt>
                <c:pt idx="2">
                  <c:v>164</c:v>
                </c:pt>
                <c:pt idx="3">
                  <c:v>138</c:v>
                </c:pt>
                <c:pt idx="4">
                  <c:v>133</c:v>
                </c:pt>
                <c:pt idx="5">
                  <c:v>66</c:v>
                </c:pt>
                <c:pt idx="6">
                  <c:v>63</c:v>
                </c:pt>
                <c:pt idx="7">
                  <c:v>60</c:v>
                </c:pt>
                <c:pt idx="8">
                  <c:v>46</c:v>
                </c:pt>
                <c:pt idx="9">
                  <c:v>17</c:v>
                </c:pt>
                <c:pt idx="10">
                  <c:v>668</c:v>
                </c:pt>
              </c:numCache>
            </c:numRef>
          </c:val>
        </c:ser>
        <c:firstSliceAng val="0"/>
      </c:pieChart>
    </c:plotArea>
    <c:legend>
      <c:legendPos val="r"/>
      <c:layout>
        <c:manualLayout>
          <c:xMode val="edge"/>
          <c:yMode val="edge"/>
          <c:x val="0.63967507163940662"/>
          <c:y val="8.5491337919898283E-2"/>
          <c:w val="0.34168743206608143"/>
          <c:h val="0.89386005346220754"/>
        </c:manualLayout>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10"/>
  <c:chart>
    <c:plotArea>
      <c:layout/>
      <c:pieChart>
        <c:varyColors val="1"/>
        <c:ser>
          <c:idx val="0"/>
          <c:order val="0"/>
          <c:cat>
            <c:strRef>
              <c:f>Sheet1!$AB$108:$AB$114</c:f>
              <c:strCache>
                <c:ptCount val="7"/>
                <c:pt idx="0">
                  <c:v>おいしくって、カロリーＯＦＦ！</c:v>
                </c:pt>
                <c:pt idx="1">
                  <c:v>品質そのまま、お手頃価格</c:v>
                </c:pt>
                <c:pt idx="2">
                  <c:v>シェフの味をご家庭で</c:v>
                </c:pt>
                <c:pt idx="3">
                  <c:v>選び抜かれた素材でこだわりの品を</c:v>
                </c:pt>
                <c:pt idx="4">
                  <c:v>ここだけしか味わえない逸品</c:v>
                </c:pt>
                <c:pt idx="5">
                  <c:v>地元の素材を活かしてつくりました</c:v>
                </c:pt>
                <c:pt idx="6">
                  <c:v>その他</c:v>
                </c:pt>
              </c:strCache>
            </c:strRef>
          </c:cat>
          <c:val>
            <c:numRef>
              <c:f>Sheet1!$AC$108:$AC$114</c:f>
              <c:numCache>
                <c:formatCode>General</c:formatCode>
                <c:ptCount val="7"/>
                <c:pt idx="0">
                  <c:v>10</c:v>
                </c:pt>
                <c:pt idx="1">
                  <c:v>49</c:v>
                </c:pt>
                <c:pt idx="2">
                  <c:v>6</c:v>
                </c:pt>
                <c:pt idx="3">
                  <c:v>16</c:v>
                </c:pt>
                <c:pt idx="4">
                  <c:v>11</c:v>
                </c:pt>
                <c:pt idx="5">
                  <c:v>5</c:v>
                </c:pt>
                <c:pt idx="6">
                  <c:v>3</c:v>
                </c:pt>
              </c:numCache>
            </c:numRef>
          </c:val>
        </c:ser>
        <c:firstSliceAng val="0"/>
      </c:pieChart>
    </c:plotArea>
    <c:legend>
      <c:legendPos val="r"/>
      <c:layout>
        <c:manualLayout>
          <c:xMode val="edge"/>
          <c:yMode val="edge"/>
          <c:x val="0.652325333859479"/>
          <c:y val="0.13975968482134488"/>
          <c:w val="0.32789232382811717"/>
          <c:h val="0.75304111508977756"/>
        </c:manualLayout>
      </c:layout>
      <c:txPr>
        <a:bodyPr/>
        <a:lstStyle/>
        <a:p>
          <a:pPr>
            <a:defRPr sz="1050"/>
          </a:pPr>
          <a:endParaRPr lang="ja-JP"/>
        </a:p>
      </c:txPr>
    </c:legend>
    <c:plotVisOnly val="1"/>
  </c:chart>
  <c:txPr>
    <a:bodyPr/>
    <a:lstStyle/>
    <a:p>
      <a:pPr>
        <a:defRPr sz="1800"/>
      </a:pPr>
      <a:endParaRPr lang="ja-JP"/>
    </a:p>
  </c:txPr>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877772-B3FF-43F5-8BFF-17FFD17C7254}" type="doc">
      <dgm:prSet loTypeId="urn:microsoft.com/office/officeart/2009/3/layout/IncreasingArrowsProcess" loCatId="process" qsTypeId="urn:microsoft.com/office/officeart/2005/8/quickstyle/simple4" qsCatId="simple" csTypeId="urn:microsoft.com/office/officeart/2005/8/colors/colorful3" csCatId="colorful" phldr="1"/>
      <dgm:spPr/>
      <dgm:t>
        <a:bodyPr/>
        <a:lstStyle/>
        <a:p>
          <a:endParaRPr kumimoji="1" lang="ja-JP" altLang="en-US"/>
        </a:p>
      </dgm:t>
    </dgm:pt>
    <dgm:pt modelId="{0558A254-1578-4114-9705-BAE4B4638842}">
      <dgm:prSet phldrT="[テキスト]" custT="1"/>
      <dgm:spPr/>
      <dgm:t>
        <a:bodyPr/>
        <a:lstStyle/>
        <a:p>
          <a:r>
            <a:rPr kumimoji="1" lang="ja-JP" altLang="en-US" sz="1400" dirty="0" smtClean="0">
              <a:latin typeface="+mj-ea"/>
              <a:ea typeface="+mj-ea"/>
            </a:rPr>
            <a:t>第</a:t>
          </a:r>
          <a:r>
            <a:rPr kumimoji="1" lang="en-US" altLang="ja-JP" sz="1400" dirty="0" smtClean="0">
              <a:latin typeface="+mj-ea"/>
              <a:ea typeface="+mj-ea"/>
            </a:rPr>
            <a:t>1</a:t>
          </a:r>
          <a:r>
            <a:rPr kumimoji="1" lang="ja-JP" altLang="en-US" sz="1400" dirty="0" smtClean="0">
              <a:latin typeface="+mj-ea"/>
              <a:ea typeface="+mj-ea"/>
            </a:rPr>
            <a:t>段階</a:t>
          </a:r>
          <a:r>
            <a:rPr kumimoji="1" lang="en-US" altLang="ja-JP" sz="1400" dirty="0" smtClean="0">
              <a:latin typeface="+mj-ea"/>
              <a:ea typeface="+mj-ea"/>
            </a:rPr>
            <a:t>:</a:t>
          </a:r>
          <a:r>
            <a:rPr kumimoji="1" lang="ja-JP" altLang="en-US" sz="1400" dirty="0" smtClean="0">
              <a:latin typeface="+mj-ea"/>
              <a:ea typeface="+mj-ea"/>
            </a:rPr>
            <a:t>低品質・低価格のジェネリック商品</a:t>
          </a:r>
          <a:endParaRPr kumimoji="1" lang="ja-JP" altLang="en-US" sz="1400" dirty="0">
            <a:latin typeface="+mj-ea"/>
            <a:ea typeface="+mj-ea"/>
          </a:endParaRPr>
        </a:p>
      </dgm:t>
    </dgm:pt>
    <dgm:pt modelId="{42839F7E-58FB-4891-9371-6C2487C0F7BC}" type="parTrans" cxnId="{1543F7A9-3A1F-4CF9-8F94-A44CA0AD0251}">
      <dgm:prSet/>
      <dgm:spPr/>
      <dgm:t>
        <a:bodyPr/>
        <a:lstStyle/>
        <a:p>
          <a:endParaRPr kumimoji="1" lang="ja-JP" altLang="en-US" sz="1800">
            <a:latin typeface="+mj-ea"/>
            <a:ea typeface="+mj-ea"/>
          </a:endParaRPr>
        </a:p>
      </dgm:t>
    </dgm:pt>
    <dgm:pt modelId="{CFFC6ABE-9B5E-4496-A176-CD602A83F076}" type="sibTrans" cxnId="{1543F7A9-3A1F-4CF9-8F94-A44CA0AD0251}">
      <dgm:prSet/>
      <dgm:spPr/>
      <dgm:t>
        <a:bodyPr/>
        <a:lstStyle/>
        <a:p>
          <a:endParaRPr kumimoji="1" lang="ja-JP" altLang="en-US" sz="1800">
            <a:latin typeface="+mj-ea"/>
            <a:ea typeface="+mj-ea"/>
          </a:endParaRPr>
        </a:p>
      </dgm:t>
    </dgm:pt>
    <dgm:pt modelId="{6CF897AF-AB30-4922-880E-53E86DA79B32}">
      <dgm:prSet phldrT="[テキスト]" custT="1"/>
      <dgm:spPr/>
      <dgm:t>
        <a:bodyPr/>
        <a:lstStyle/>
        <a:p>
          <a:r>
            <a:rPr kumimoji="1" lang="ja-JP" altLang="en-US" sz="1200" dirty="0" smtClean="0">
              <a:latin typeface="+mj-ea"/>
              <a:ea typeface="+mj-ea"/>
            </a:rPr>
            <a:t>*</a:t>
          </a:r>
          <a:r>
            <a:rPr kumimoji="1" lang="en-US" altLang="ja-JP" sz="1200" dirty="0" smtClean="0">
              <a:latin typeface="+mj-ea"/>
              <a:ea typeface="+mj-ea"/>
            </a:rPr>
            <a:t>PB</a:t>
          </a:r>
          <a:r>
            <a:rPr kumimoji="1" lang="ja-JP" altLang="en-US" sz="1200" dirty="0" smtClean="0">
              <a:latin typeface="+mj-ea"/>
              <a:ea typeface="+mj-ea"/>
            </a:rPr>
            <a:t>の目標</a:t>
          </a:r>
          <a:endParaRPr kumimoji="1" lang="ja-JP" altLang="en-US" sz="1200" dirty="0">
            <a:latin typeface="+mj-ea"/>
            <a:ea typeface="+mj-ea"/>
          </a:endParaRPr>
        </a:p>
      </dgm:t>
    </dgm:pt>
    <dgm:pt modelId="{1DFF4165-806E-40EB-8803-C24EDF197381}" type="parTrans" cxnId="{7FE1E025-9CB0-4A43-A058-577FD22CBDC1}">
      <dgm:prSet/>
      <dgm:spPr/>
      <dgm:t>
        <a:bodyPr/>
        <a:lstStyle/>
        <a:p>
          <a:endParaRPr kumimoji="1" lang="ja-JP" altLang="en-US" sz="1800">
            <a:latin typeface="+mj-ea"/>
            <a:ea typeface="+mj-ea"/>
          </a:endParaRPr>
        </a:p>
      </dgm:t>
    </dgm:pt>
    <dgm:pt modelId="{918280FD-0FB0-4D91-AF66-865D9728B0D0}" type="sibTrans" cxnId="{7FE1E025-9CB0-4A43-A058-577FD22CBDC1}">
      <dgm:prSet/>
      <dgm:spPr/>
      <dgm:t>
        <a:bodyPr/>
        <a:lstStyle/>
        <a:p>
          <a:endParaRPr kumimoji="1" lang="ja-JP" altLang="en-US" sz="1800">
            <a:latin typeface="+mj-ea"/>
            <a:ea typeface="+mj-ea"/>
          </a:endParaRPr>
        </a:p>
      </dgm:t>
    </dgm:pt>
    <dgm:pt modelId="{F4D7D10D-9B62-4205-A771-E5EDD652F315}">
      <dgm:prSet phldrT="[テキスト]" custT="1"/>
      <dgm:spPr/>
      <dgm:t>
        <a:bodyPr/>
        <a:lstStyle/>
        <a:p>
          <a:r>
            <a:rPr kumimoji="1" lang="ja-JP" altLang="en-US" sz="1400" dirty="0" smtClean="0">
              <a:latin typeface="+mj-ea"/>
              <a:ea typeface="+mj-ea"/>
            </a:rPr>
            <a:t>第</a:t>
          </a:r>
          <a:r>
            <a:rPr kumimoji="1" lang="en-US" altLang="ja-JP" sz="1400" dirty="0" smtClean="0">
              <a:latin typeface="+mj-ea"/>
              <a:ea typeface="+mj-ea"/>
            </a:rPr>
            <a:t>2</a:t>
          </a:r>
          <a:r>
            <a:rPr kumimoji="1" lang="ja-JP" altLang="en-US" sz="1400" dirty="0" smtClean="0">
              <a:latin typeface="+mj-ea"/>
              <a:ea typeface="+mj-ea"/>
            </a:rPr>
            <a:t>段階</a:t>
          </a:r>
          <a:r>
            <a:rPr kumimoji="1" lang="en-US" altLang="ja-JP" sz="1400" dirty="0" smtClean="0">
              <a:latin typeface="+mj-ea"/>
              <a:ea typeface="+mj-ea"/>
            </a:rPr>
            <a:t>:NB</a:t>
          </a:r>
          <a:r>
            <a:rPr kumimoji="1" lang="ja-JP" altLang="en-US" sz="1400" dirty="0" smtClean="0">
              <a:latin typeface="+mj-ea"/>
              <a:ea typeface="+mj-ea"/>
            </a:rPr>
            <a:t>の模倣による品質の向上</a:t>
          </a:r>
          <a:endParaRPr kumimoji="1" lang="ja-JP" altLang="en-US" sz="1400" dirty="0">
            <a:latin typeface="+mj-ea"/>
            <a:ea typeface="+mj-ea"/>
          </a:endParaRPr>
        </a:p>
      </dgm:t>
    </dgm:pt>
    <dgm:pt modelId="{8DD1C41F-7423-4E6C-A938-D3F1AA2FF7C1}" type="parTrans" cxnId="{ADAF67A9-384A-40C5-9E11-78D929880CAF}">
      <dgm:prSet/>
      <dgm:spPr/>
      <dgm:t>
        <a:bodyPr/>
        <a:lstStyle/>
        <a:p>
          <a:endParaRPr kumimoji="1" lang="ja-JP" altLang="en-US" sz="1800">
            <a:latin typeface="+mj-ea"/>
            <a:ea typeface="+mj-ea"/>
          </a:endParaRPr>
        </a:p>
      </dgm:t>
    </dgm:pt>
    <dgm:pt modelId="{F7EEDAAD-36FD-4604-BDFC-94CF9D861B39}" type="sibTrans" cxnId="{ADAF67A9-384A-40C5-9E11-78D929880CAF}">
      <dgm:prSet/>
      <dgm:spPr/>
      <dgm:t>
        <a:bodyPr/>
        <a:lstStyle/>
        <a:p>
          <a:endParaRPr kumimoji="1" lang="ja-JP" altLang="en-US" sz="1800">
            <a:latin typeface="+mj-ea"/>
            <a:ea typeface="+mj-ea"/>
          </a:endParaRPr>
        </a:p>
      </dgm:t>
    </dgm:pt>
    <dgm:pt modelId="{2321DFDC-8123-4F56-8FE1-E4FD74DE784A}">
      <dgm:prSet phldrT="[テキスト]" custT="1"/>
      <dgm:spPr/>
      <dgm:t>
        <a:bodyPr/>
        <a:lstStyle/>
        <a:p>
          <a:r>
            <a:rPr kumimoji="1" lang="ja-JP" altLang="en-US" sz="1200" dirty="0" smtClean="0">
              <a:latin typeface="+mj-ea"/>
              <a:ea typeface="+mj-ea"/>
            </a:rPr>
            <a:t>*</a:t>
          </a:r>
          <a:r>
            <a:rPr kumimoji="1" lang="en-US" altLang="ja-JP" sz="1200" dirty="0" smtClean="0">
              <a:latin typeface="+mj-ea"/>
              <a:ea typeface="+mj-ea"/>
            </a:rPr>
            <a:t>PB</a:t>
          </a:r>
          <a:r>
            <a:rPr kumimoji="1" lang="ja-JP" altLang="en-US" sz="1200" dirty="0" smtClean="0">
              <a:latin typeface="+mj-ea"/>
              <a:ea typeface="+mj-ea"/>
            </a:rPr>
            <a:t>の目標</a:t>
          </a:r>
          <a:endParaRPr kumimoji="1" lang="ja-JP" altLang="en-US" sz="1200" dirty="0">
            <a:latin typeface="+mj-ea"/>
            <a:ea typeface="+mj-ea"/>
          </a:endParaRPr>
        </a:p>
      </dgm:t>
    </dgm:pt>
    <dgm:pt modelId="{0712E8B6-055E-4E1C-9DE1-570A7B872065}" type="parTrans" cxnId="{92173CFA-0D3C-47BA-97CA-B936B54CAE36}">
      <dgm:prSet/>
      <dgm:spPr/>
      <dgm:t>
        <a:bodyPr/>
        <a:lstStyle/>
        <a:p>
          <a:endParaRPr kumimoji="1" lang="ja-JP" altLang="en-US" sz="1800">
            <a:latin typeface="+mj-ea"/>
            <a:ea typeface="+mj-ea"/>
          </a:endParaRPr>
        </a:p>
      </dgm:t>
    </dgm:pt>
    <dgm:pt modelId="{C842B614-EC6B-40C3-AFDF-BF4D16E7615A}" type="sibTrans" cxnId="{92173CFA-0D3C-47BA-97CA-B936B54CAE36}">
      <dgm:prSet/>
      <dgm:spPr/>
      <dgm:t>
        <a:bodyPr/>
        <a:lstStyle/>
        <a:p>
          <a:endParaRPr kumimoji="1" lang="ja-JP" altLang="en-US" sz="1800">
            <a:latin typeface="+mj-ea"/>
            <a:ea typeface="+mj-ea"/>
          </a:endParaRPr>
        </a:p>
      </dgm:t>
    </dgm:pt>
    <dgm:pt modelId="{1FA56C89-AEC5-4D03-BA40-01FA3497D57A}">
      <dgm:prSet phldrT="[テキスト]" custT="1"/>
      <dgm:spPr/>
      <dgm:t>
        <a:bodyPr/>
        <a:lstStyle/>
        <a:p>
          <a:r>
            <a:rPr kumimoji="1" lang="ja-JP" altLang="en-US" sz="1400" dirty="0" smtClean="0">
              <a:latin typeface="+mj-ea"/>
              <a:ea typeface="+mj-ea"/>
            </a:rPr>
            <a:t>第</a:t>
          </a:r>
          <a:r>
            <a:rPr kumimoji="1" lang="en-US" altLang="ja-JP" sz="1400" dirty="0" smtClean="0">
              <a:latin typeface="+mj-ea"/>
              <a:ea typeface="+mj-ea"/>
            </a:rPr>
            <a:t>3</a:t>
          </a:r>
          <a:r>
            <a:rPr kumimoji="1" lang="ja-JP" altLang="en-US" sz="1400" dirty="0" smtClean="0">
              <a:latin typeface="+mj-ea"/>
              <a:ea typeface="+mj-ea"/>
            </a:rPr>
            <a:t>段階</a:t>
          </a:r>
          <a:r>
            <a:rPr kumimoji="1" lang="en-US" altLang="ja-JP" sz="1400" dirty="0" smtClean="0">
              <a:latin typeface="+mj-ea"/>
              <a:ea typeface="+mj-ea"/>
            </a:rPr>
            <a:t>:</a:t>
          </a:r>
          <a:r>
            <a:rPr kumimoji="1" lang="ja-JP" altLang="en-US" sz="1400" dirty="0" smtClean="0">
              <a:latin typeface="+mj-ea"/>
              <a:ea typeface="+mj-ea"/>
            </a:rPr>
            <a:t>プレミアム</a:t>
          </a:r>
          <a:r>
            <a:rPr kumimoji="1" lang="en-US" altLang="ja-JP" sz="1400" dirty="0" smtClean="0">
              <a:latin typeface="+mj-ea"/>
              <a:ea typeface="+mj-ea"/>
            </a:rPr>
            <a:t>PB</a:t>
          </a:r>
          <a:r>
            <a:rPr kumimoji="1" lang="ja-JP" altLang="en-US" sz="1400" dirty="0" smtClean="0">
              <a:latin typeface="+mj-ea"/>
              <a:ea typeface="+mj-ea"/>
            </a:rPr>
            <a:t>の導入</a:t>
          </a:r>
          <a:endParaRPr kumimoji="1" lang="ja-JP" altLang="en-US" sz="1400" dirty="0">
            <a:latin typeface="+mj-ea"/>
            <a:ea typeface="+mj-ea"/>
          </a:endParaRPr>
        </a:p>
      </dgm:t>
    </dgm:pt>
    <dgm:pt modelId="{E4B13544-8247-4A5E-8AA3-3CAF886C2DA1}" type="parTrans" cxnId="{BE91D328-D5F8-4A99-A07D-002AFF5976F8}">
      <dgm:prSet/>
      <dgm:spPr/>
      <dgm:t>
        <a:bodyPr/>
        <a:lstStyle/>
        <a:p>
          <a:endParaRPr kumimoji="1" lang="ja-JP" altLang="en-US" sz="1800">
            <a:latin typeface="+mj-ea"/>
            <a:ea typeface="+mj-ea"/>
          </a:endParaRPr>
        </a:p>
      </dgm:t>
    </dgm:pt>
    <dgm:pt modelId="{14590F5F-CEFE-4267-8331-89591CFD57B1}" type="sibTrans" cxnId="{BE91D328-D5F8-4A99-A07D-002AFF5976F8}">
      <dgm:prSet/>
      <dgm:spPr/>
      <dgm:t>
        <a:bodyPr/>
        <a:lstStyle/>
        <a:p>
          <a:endParaRPr kumimoji="1" lang="ja-JP" altLang="en-US" sz="1800">
            <a:latin typeface="+mj-ea"/>
            <a:ea typeface="+mj-ea"/>
          </a:endParaRPr>
        </a:p>
      </dgm:t>
    </dgm:pt>
    <dgm:pt modelId="{7013AEDD-0DD5-404E-8E64-AAD88B979D97}">
      <dgm:prSet phldrT="[テキスト]" custT="1"/>
      <dgm:spPr/>
      <dgm:t>
        <a:bodyPr/>
        <a:lstStyle/>
        <a:p>
          <a:r>
            <a:rPr kumimoji="1" lang="ja-JP" altLang="en-US" sz="1200" dirty="0" smtClean="0">
              <a:latin typeface="+mj-ea"/>
              <a:ea typeface="+mj-ea"/>
            </a:rPr>
            <a:t>*</a:t>
          </a:r>
          <a:r>
            <a:rPr kumimoji="1" lang="en-US" altLang="ja-JP" sz="1200" dirty="0" smtClean="0">
              <a:latin typeface="+mj-ea"/>
              <a:ea typeface="+mj-ea"/>
            </a:rPr>
            <a:t>PB</a:t>
          </a:r>
          <a:r>
            <a:rPr kumimoji="1" lang="ja-JP" altLang="en-US" sz="1200" dirty="0" smtClean="0">
              <a:latin typeface="+mj-ea"/>
              <a:ea typeface="+mj-ea"/>
            </a:rPr>
            <a:t>の目標</a:t>
          </a:r>
          <a:endParaRPr kumimoji="1" lang="ja-JP" altLang="en-US" sz="1200" dirty="0">
            <a:latin typeface="+mj-ea"/>
            <a:ea typeface="+mj-ea"/>
          </a:endParaRPr>
        </a:p>
      </dgm:t>
    </dgm:pt>
    <dgm:pt modelId="{0D4ADE2A-30F2-4CBD-9060-959E06546FFC}" type="parTrans" cxnId="{EFB0EF3E-939C-4EE4-B7F6-7D6C69F91026}">
      <dgm:prSet/>
      <dgm:spPr/>
      <dgm:t>
        <a:bodyPr/>
        <a:lstStyle/>
        <a:p>
          <a:endParaRPr kumimoji="1" lang="ja-JP" altLang="en-US" sz="1800">
            <a:latin typeface="+mj-ea"/>
            <a:ea typeface="+mj-ea"/>
          </a:endParaRPr>
        </a:p>
      </dgm:t>
    </dgm:pt>
    <dgm:pt modelId="{DF51C935-396B-4143-B762-F3621DC52F64}" type="sibTrans" cxnId="{EFB0EF3E-939C-4EE4-B7F6-7D6C69F91026}">
      <dgm:prSet/>
      <dgm:spPr/>
      <dgm:t>
        <a:bodyPr/>
        <a:lstStyle/>
        <a:p>
          <a:endParaRPr kumimoji="1" lang="ja-JP" altLang="en-US" sz="1800">
            <a:latin typeface="+mj-ea"/>
            <a:ea typeface="+mj-ea"/>
          </a:endParaRPr>
        </a:p>
      </dgm:t>
    </dgm:pt>
    <dgm:pt modelId="{18E06FBC-182A-49F3-BA01-79D42097988F}">
      <dgm:prSet phldrT="[テキスト]" custT="1"/>
      <dgm:spPr/>
      <dgm:t>
        <a:bodyPr/>
        <a:lstStyle/>
        <a:p>
          <a:r>
            <a:rPr kumimoji="1" lang="ja-JP" altLang="en-US" sz="1200" dirty="0" smtClean="0">
              <a:latin typeface="+mj-ea"/>
              <a:ea typeface="+mj-ea"/>
            </a:rPr>
            <a:t>*</a:t>
          </a:r>
          <a:r>
            <a:rPr kumimoji="1" lang="en-US" altLang="ja-JP" sz="1200" dirty="0" smtClean="0">
              <a:latin typeface="+mj-ea"/>
              <a:ea typeface="+mj-ea"/>
            </a:rPr>
            <a:t>PB</a:t>
          </a:r>
          <a:r>
            <a:rPr kumimoji="1" lang="ja-JP" altLang="en-US" sz="1200" dirty="0" smtClean="0">
              <a:latin typeface="+mj-ea"/>
              <a:ea typeface="+mj-ea"/>
            </a:rPr>
            <a:t>の目標</a:t>
          </a:r>
          <a:endParaRPr kumimoji="1" lang="ja-JP" altLang="en-US" sz="1200" dirty="0">
            <a:latin typeface="+mj-ea"/>
            <a:ea typeface="+mj-ea"/>
          </a:endParaRPr>
        </a:p>
      </dgm:t>
    </dgm:pt>
    <dgm:pt modelId="{B7EEE38E-DB51-4F8F-829A-847D6F235124}" type="parTrans" cxnId="{BB403370-3108-446C-8EED-DBFEF216A1B5}">
      <dgm:prSet/>
      <dgm:spPr/>
      <dgm:t>
        <a:bodyPr/>
        <a:lstStyle/>
        <a:p>
          <a:endParaRPr kumimoji="1" lang="ja-JP" altLang="en-US" sz="1800">
            <a:latin typeface="+mj-ea"/>
            <a:ea typeface="+mj-ea"/>
          </a:endParaRPr>
        </a:p>
      </dgm:t>
    </dgm:pt>
    <dgm:pt modelId="{521FA527-8399-4A32-BAF5-1F4E679736EF}" type="sibTrans" cxnId="{BB403370-3108-446C-8EED-DBFEF216A1B5}">
      <dgm:prSet/>
      <dgm:spPr/>
      <dgm:t>
        <a:bodyPr/>
        <a:lstStyle/>
        <a:p>
          <a:endParaRPr kumimoji="1" lang="ja-JP" altLang="en-US" sz="1800">
            <a:latin typeface="+mj-ea"/>
            <a:ea typeface="+mj-ea"/>
          </a:endParaRPr>
        </a:p>
      </dgm:t>
    </dgm:pt>
    <dgm:pt modelId="{83B6AA3A-BEF3-499B-97B9-B52851A58105}">
      <dgm:prSet phldrT="[テキスト]" custT="1"/>
      <dgm:spPr/>
      <dgm:t>
        <a:bodyPr/>
        <a:lstStyle/>
        <a:p>
          <a:r>
            <a:rPr kumimoji="1" lang="ja-JP" altLang="en-US" sz="1400" dirty="0" smtClean="0">
              <a:latin typeface="+mj-ea"/>
              <a:ea typeface="+mj-ea"/>
            </a:rPr>
            <a:t>第</a:t>
          </a:r>
          <a:r>
            <a:rPr kumimoji="1" lang="en-US" altLang="ja-JP" sz="1400" dirty="0" smtClean="0">
              <a:latin typeface="+mj-ea"/>
              <a:ea typeface="+mj-ea"/>
            </a:rPr>
            <a:t>4</a:t>
          </a:r>
          <a:r>
            <a:rPr kumimoji="1" lang="ja-JP" altLang="en-US" sz="1400" dirty="0" smtClean="0">
              <a:latin typeface="+mj-ea"/>
              <a:ea typeface="+mj-ea"/>
            </a:rPr>
            <a:t>段階</a:t>
          </a:r>
          <a:r>
            <a:rPr kumimoji="1" lang="en-US" altLang="ja-JP" sz="1400" dirty="0" smtClean="0">
              <a:latin typeface="+mj-ea"/>
              <a:ea typeface="+mj-ea"/>
            </a:rPr>
            <a:t>:PB</a:t>
          </a:r>
          <a:r>
            <a:rPr kumimoji="1" lang="ja-JP" altLang="en-US" sz="1400" dirty="0" smtClean="0">
              <a:latin typeface="+mj-ea"/>
              <a:ea typeface="+mj-ea"/>
            </a:rPr>
            <a:t>の階層化</a:t>
          </a:r>
          <a:endParaRPr kumimoji="1" lang="ja-JP" altLang="en-US" sz="1400" dirty="0">
            <a:latin typeface="+mj-ea"/>
            <a:ea typeface="+mj-ea"/>
          </a:endParaRPr>
        </a:p>
      </dgm:t>
    </dgm:pt>
    <dgm:pt modelId="{0FEE7426-C627-441C-9B9A-CCA9ECEC6440}" type="parTrans" cxnId="{62D061E6-19D0-410A-98DB-97927D75F3C9}">
      <dgm:prSet/>
      <dgm:spPr/>
      <dgm:t>
        <a:bodyPr/>
        <a:lstStyle/>
        <a:p>
          <a:endParaRPr kumimoji="1" lang="ja-JP" altLang="en-US" sz="1800">
            <a:latin typeface="+mj-ea"/>
            <a:ea typeface="+mj-ea"/>
          </a:endParaRPr>
        </a:p>
      </dgm:t>
    </dgm:pt>
    <dgm:pt modelId="{81E26151-F804-4CF8-AB2A-B726A377C8E9}" type="sibTrans" cxnId="{62D061E6-19D0-410A-98DB-97927D75F3C9}">
      <dgm:prSet/>
      <dgm:spPr/>
      <dgm:t>
        <a:bodyPr/>
        <a:lstStyle/>
        <a:p>
          <a:endParaRPr kumimoji="1" lang="ja-JP" altLang="en-US" sz="1800">
            <a:latin typeface="+mj-ea"/>
            <a:ea typeface="+mj-ea"/>
          </a:endParaRPr>
        </a:p>
      </dgm:t>
    </dgm:pt>
    <dgm:pt modelId="{D5D24450-D042-4115-88CD-9CB47E4B52F1}">
      <dgm:prSet phldrT="[テキスト]" custT="1"/>
      <dgm:spPr/>
      <dgm:t>
        <a:bodyPr/>
        <a:lstStyle/>
        <a:p>
          <a:r>
            <a:rPr kumimoji="1" lang="ja-JP" altLang="en-US" sz="1200" dirty="0" smtClean="0">
              <a:latin typeface="+mj-ea"/>
              <a:ea typeface="+mj-ea"/>
            </a:rPr>
            <a:t>低価格販売の実現</a:t>
          </a:r>
          <a:endParaRPr kumimoji="1" lang="ja-JP" altLang="en-US" sz="1200" dirty="0">
            <a:latin typeface="+mj-ea"/>
            <a:ea typeface="+mj-ea"/>
          </a:endParaRPr>
        </a:p>
      </dgm:t>
    </dgm:pt>
    <dgm:pt modelId="{B92DEBE2-DECE-42E2-B859-4BE33FEF6AEA}" type="parTrans" cxnId="{07D2432C-A47F-4EAC-829C-1BDC553B69FB}">
      <dgm:prSet/>
      <dgm:spPr/>
      <dgm:t>
        <a:bodyPr/>
        <a:lstStyle/>
        <a:p>
          <a:endParaRPr kumimoji="1" lang="ja-JP" altLang="en-US" sz="1800">
            <a:latin typeface="+mj-ea"/>
            <a:ea typeface="+mj-ea"/>
          </a:endParaRPr>
        </a:p>
      </dgm:t>
    </dgm:pt>
    <dgm:pt modelId="{01E095A5-82C0-494E-BDCA-CA8190960A1F}" type="sibTrans" cxnId="{07D2432C-A47F-4EAC-829C-1BDC553B69FB}">
      <dgm:prSet/>
      <dgm:spPr/>
      <dgm:t>
        <a:bodyPr/>
        <a:lstStyle/>
        <a:p>
          <a:endParaRPr kumimoji="1" lang="ja-JP" altLang="en-US" sz="1800">
            <a:latin typeface="+mj-ea"/>
            <a:ea typeface="+mj-ea"/>
          </a:endParaRPr>
        </a:p>
      </dgm:t>
    </dgm:pt>
    <dgm:pt modelId="{BBBB953A-D9B1-4D73-981D-B376D29687F7}">
      <dgm:prSet phldrT="[テキスト]" custT="1"/>
      <dgm:spPr/>
      <dgm:t>
        <a:bodyPr/>
        <a:lstStyle/>
        <a:p>
          <a:r>
            <a:rPr kumimoji="1" lang="ja-JP" altLang="en-US" sz="1200" smtClean="0">
              <a:latin typeface="+mj-ea"/>
              <a:ea typeface="+mj-ea"/>
            </a:rPr>
            <a:t>品質</a:t>
          </a:r>
          <a:r>
            <a:rPr kumimoji="1" lang="ja-JP" altLang="en-US" sz="1200" dirty="0" smtClean="0">
              <a:latin typeface="+mj-ea"/>
              <a:ea typeface="+mj-ea"/>
            </a:rPr>
            <a:t>の差別化</a:t>
          </a:r>
          <a:endParaRPr kumimoji="1" lang="ja-JP" altLang="en-US" sz="1200" dirty="0">
            <a:latin typeface="+mj-ea"/>
            <a:ea typeface="+mj-ea"/>
          </a:endParaRPr>
        </a:p>
      </dgm:t>
    </dgm:pt>
    <dgm:pt modelId="{55EC0DB7-9E10-4799-A23E-068C1C4D79A2}" type="parTrans" cxnId="{45C70C1F-0990-476A-89ED-7CEDEDD2477F}">
      <dgm:prSet/>
      <dgm:spPr/>
      <dgm:t>
        <a:bodyPr/>
        <a:lstStyle/>
        <a:p>
          <a:endParaRPr kumimoji="1" lang="ja-JP" altLang="en-US" sz="1800">
            <a:latin typeface="+mj-ea"/>
            <a:ea typeface="+mj-ea"/>
          </a:endParaRPr>
        </a:p>
      </dgm:t>
    </dgm:pt>
    <dgm:pt modelId="{E475A866-6A8B-483D-B503-767D549BAC65}" type="sibTrans" cxnId="{45C70C1F-0990-476A-89ED-7CEDEDD2477F}">
      <dgm:prSet/>
      <dgm:spPr/>
      <dgm:t>
        <a:bodyPr/>
        <a:lstStyle/>
        <a:p>
          <a:endParaRPr kumimoji="1" lang="ja-JP" altLang="en-US" sz="1800">
            <a:latin typeface="+mj-ea"/>
            <a:ea typeface="+mj-ea"/>
          </a:endParaRPr>
        </a:p>
      </dgm:t>
    </dgm:pt>
    <dgm:pt modelId="{74253917-A25F-4235-9533-0A287E927912}">
      <dgm:prSet phldrT="[テキスト]" custT="1"/>
      <dgm:spPr/>
      <dgm:t>
        <a:bodyPr/>
        <a:lstStyle/>
        <a:p>
          <a:r>
            <a:rPr kumimoji="1" lang="ja-JP" altLang="en-US" sz="1200" smtClean="0">
              <a:latin typeface="+mj-ea"/>
              <a:ea typeface="+mj-ea"/>
            </a:rPr>
            <a:t>多ブランド化</a:t>
          </a:r>
          <a:r>
            <a:rPr kumimoji="1" lang="ja-JP" altLang="en-US" sz="1200" dirty="0" smtClean="0">
              <a:latin typeface="+mj-ea"/>
              <a:ea typeface="+mj-ea"/>
            </a:rPr>
            <a:t>による顧客誘引</a:t>
          </a:r>
          <a:endParaRPr kumimoji="1" lang="ja-JP" altLang="en-US" sz="1200" dirty="0">
            <a:latin typeface="+mj-ea"/>
            <a:ea typeface="+mj-ea"/>
          </a:endParaRPr>
        </a:p>
      </dgm:t>
    </dgm:pt>
    <dgm:pt modelId="{6D06C45D-97D7-4E77-B54A-E698312190CD}" type="parTrans" cxnId="{F3A1FB74-5E4C-4A29-A6A6-BF763CB8B463}">
      <dgm:prSet/>
      <dgm:spPr/>
      <dgm:t>
        <a:bodyPr/>
        <a:lstStyle/>
        <a:p>
          <a:endParaRPr kumimoji="1" lang="ja-JP" altLang="en-US" sz="1800">
            <a:latin typeface="+mj-ea"/>
            <a:ea typeface="+mj-ea"/>
          </a:endParaRPr>
        </a:p>
      </dgm:t>
    </dgm:pt>
    <dgm:pt modelId="{BC6A2E78-E82F-4730-A915-FDA8A6C8FCD2}" type="sibTrans" cxnId="{F3A1FB74-5E4C-4A29-A6A6-BF763CB8B463}">
      <dgm:prSet/>
      <dgm:spPr/>
      <dgm:t>
        <a:bodyPr/>
        <a:lstStyle/>
        <a:p>
          <a:endParaRPr kumimoji="1" lang="ja-JP" altLang="en-US" sz="1800">
            <a:latin typeface="+mj-ea"/>
            <a:ea typeface="+mj-ea"/>
          </a:endParaRPr>
        </a:p>
      </dgm:t>
    </dgm:pt>
    <dgm:pt modelId="{494605DB-7533-49C4-8476-05E150659B07}">
      <dgm:prSet phldrT="[テキスト]" custT="1"/>
      <dgm:spPr/>
      <dgm:t>
        <a:bodyPr/>
        <a:lstStyle/>
        <a:p>
          <a:r>
            <a:rPr kumimoji="1" lang="ja-JP" altLang="en-US" sz="1200" smtClean="0">
              <a:latin typeface="+mj-ea"/>
              <a:ea typeface="+mj-ea"/>
            </a:rPr>
            <a:t>ストア</a:t>
          </a:r>
          <a:r>
            <a:rPr kumimoji="1" lang="ja-JP" altLang="en-US" sz="1200" dirty="0" smtClean="0">
              <a:latin typeface="+mj-ea"/>
              <a:ea typeface="+mj-ea"/>
            </a:rPr>
            <a:t>・ロイヤルティの向上</a:t>
          </a:r>
          <a:endParaRPr kumimoji="1" lang="ja-JP" altLang="en-US" sz="1200" dirty="0">
            <a:latin typeface="+mj-ea"/>
            <a:ea typeface="+mj-ea"/>
          </a:endParaRPr>
        </a:p>
      </dgm:t>
    </dgm:pt>
    <dgm:pt modelId="{1660C221-0075-4BDE-AA12-328FDD0D5772}" type="parTrans" cxnId="{22DB2A8D-2752-4C4C-9A17-6CE40984A908}">
      <dgm:prSet/>
      <dgm:spPr/>
      <dgm:t>
        <a:bodyPr/>
        <a:lstStyle/>
        <a:p>
          <a:endParaRPr kumimoji="1" lang="ja-JP" altLang="en-US" sz="1800">
            <a:latin typeface="+mj-ea"/>
            <a:ea typeface="+mj-ea"/>
          </a:endParaRPr>
        </a:p>
      </dgm:t>
    </dgm:pt>
    <dgm:pt modelId="{25E7389A-CC93-4D9C-881C-86736C7A64AB}" type="sibTrans" cxnId="{22DB2A8D-2752-4C4C-9A17-6CE40984A908}">
      <dgm:prSet/>
      <dgm:spPr/>
      <dgm:t>
        <a:bodyPr/>
        <a:lstStyle/>
        <a:p>
          <a:endParaRPr kumimoji="1" lang="ja-JP" altLang="en-US" sz="1800">
            <a:latin typeface="+mj-ea"/>
            <a:ea typeface="+mj-ea"/>
          </a:endParaRPr>
        </a:p>
      </dgm:t>
    </dgm:pt>
    <dgm:pt modelId="{F30A5F4E-3A36-4AB6-80A7-F9D253A09242}" type="pres">
      <dgm:prSet presAssocID="{EC877772-B3FF-43F5-8BFF-17FFD17C7254}" presName="Name0" presStyleCnt="0">
        <dgm:presLayoutVars>
          <dgm:chMax val="5"/>
          <dgm:chPref val="5"/>
          <dgm:dir/>
          <dgm:animLvl val="lvl"/>
        </dgm:presLayoutVars>
      </dgm:prSet>
      <dgm:spPr/>
      <dgm:t>
        <a:bodyPr/>
        <a:lstStyle/>
        <a:p>
          <a:endParaRPr kumimoji="1" lang="ja-JP" altLang="en-US"/>
        </a:p>
      </dgm:t>
    </dgm:pt>
    <dgm:pt modelId="{01926F1C-9BD1-4BEA-977B-93737173240D}" type="pres">
      <dgm:prSet presAssocID="{0558A254-1578-4114-9705-BAE4B4638842}" presName="parentText1" presStyleLbl="node1" presStyleIdx="0" presStyleCnt="4">
        <dgm:presLayoutVars>
          <dgm:chMax/>
          <dgm:chPref val="3"/>
          <dgm:bulletEnabled val="1"/>
        </dgm:presLayoutVars>
      </dgm:prSet>
      <dgm:spPr/>
      <dgm:t>
        <a:bodyPr/>
        <a:lstStyle/>
        <a:p>
          <a:endParaRPr kumimoji="1" lang="ja-JP" altLang="en-US"/>
        </a:p>
      </dgm:t>
    </dgm:pt>
    <dgm:pt modelId="{B29AA722-4786-46B3-B178-117143E0BE6B}" type="pres">
      <dgm:prSet presAssocID="{0558A254-1578-4114-9705-BAE4B4638842}" presName="childText1" presStyleLbl="solidAlignAcc1" presStyleIdx="0" presStyleCnt="4" custScaleY="39407" custLinFactNeighborY="-36683">
        <dgm:presLayoutVars>
          <dgm:chMax val="0"/>
          <dgm:chPref val="0"/>
          <dgm:bulletEnabled val="1"/>
        </dgm:presLayoutVars>
      </dgm:prSet>
      <dgm:spPr/>
      <dgm:t>
        <a:bodyPr/>
        <a:lstStyle/>
        <a:p>
          <a:endParaRPr kumimoji="1" lang="ja-JP" altLang="en-US"/>
        </a:p>
      </dgm:t>
    </dgm:pt>
    <dgm:pt modelId="{61A22A81-2A2F-4373-8B8D-8191C2343DDD}" type="pres">
      <dgm:prSet presAssocID="{F4D7D10D-9B62-4205-A771-E5EDD652F315}" presName="parentText2" presStyleLbl="node1" presStyleIdx="1" presStyleCnt="4">
        <dgm:presLayoutVars>
          <dgm:chMax/>
          <dgm:chPref val="3"/>
          <dgm:bulletEnabled val="1"/>
        </dgm:presLayoutVars>
      </dgm:prSet>
      <dgm:spPr/>
      <dgm:t>
        <a:bodyPr/>
        <a:lstStyle/>
        <a:p>
          <a:endParaRPr kumimoji="1" lang="ja-JP" altLang="en-US"/>
        </a:p>
      </dgm:t>
    </dgm:pt>
    <dgm:pt modelId="{FDD02F17-D48F-45C4-8B92-06461F7AE76B}" type="pres">
      <dgm:prSet presAssocID="{F4D7D10D-9B62-4205-A771-E5EDD652F315}" presName="childText2" presStyleLbl="solidAlignAcc1" presStyleIdx="1" presStyleCnt="4" custScaleY="39407" custLinFactNeighborY="-37642">
        <dgm:presLayoutVars>
          <dgm:chMax val="0"/>
          <dgm:chPref val="0"/>
          <dgm:bulletEnabled val="1"/>
        </dgm:presLayoutVars>
      </dgm:prSet>
      <dgm:spPr/>
      <dgm:t>
        <a:bodyPr/>
        <a:lstStyle/>
        <a:p>
          <a:endParaRPr kumimoji="1" lang="ja-JP" altLang="en-US"/>
        </a:p>
      </dgm:t>
    </dgm:pt>
    <dgm:pt modelId="{5C9945A6-4E74-417F-8080-523C631080EC}" type="pres">
      <dgm:prSet presAssocID="{1FA56C89-AEC5-4D03-BA40-01FA3497D57A}" presName="parentText3" presStyleLbl="node1" presStyleIdx="2" presStyleCnt="4">
        <dgm:presLayoutVars>
          <dgm:chMax/>
          <dgm:chPref val="3"/>
          <dgm:bulletEnabled val="1"/>
        </dgm:presLayoutVars>
      </dgm:prSet>
      <dgm:spPr/>
      <dgm:t>
        <a:bodyPr/>
        <a:lstStyle/>
        <a:p>
          <a:endParaRPr kumimoji="1" lang="ja-JP" altLang="en-US"/>
        </a:p>
      </dgm:t>
    </dgm:pt>
    <dgm:pt modelId="{C510C10D-9226-4A5B-8C27-996B91F25845}" type="pres">
      <dgm:prSet presAssocID="{1FA56C89-AEC5-4D03-BA40-01FA3497D57A}" presName="childText3" presStyleLbl="solidAlignAcc1" presStyleIdx="2" presStyleCnt="4" custScaleY="39407" custLinFactNeighborY="-37393">
        <dgm:presLayoutVars>
          <dgm:chMax val="0"/>
          <dgm:chPref val="0"/>
          <dgm:bulletEnabled val="1"/>
        </dgm:presLayoutVars>
      </dgm:prSet>
      <dgm:spPr/>
      <dgm:t>
        <a:bodyPr/>
        <a:lstStyle/>
        <a:p>
          <a:endParaRPr kumimoji="1" lang="ja-JP" altLang="en-US"/>
        </a:p>
      </dgm:t>
    </dgm:pt>
    <dgm:pt modelId="{F8B78CBA-B45A-4282-AE6E-BA9B8747148E}" type="pres">
      <dgm:prSet presAssocID="{83B6AA3A-BEF3-499B-97B9-B52851A58105}" presName="parentText4" presStyleLbl="node1" presStyleIdx="3" presStyleCnt="4">
        <dgm:presLayoutVars>
          <dgm:chMax/>
          <dgm:chPref val="3"/>
          <dgm:bulletEnabled val="1"/>
        </dgm:presLayoutVars>
      </dgm:prSet>
      <dgm:spPr/>
      <dgm:t>
        <a:bodyPr/>
        <a:lstStyle/>
        <a:p>
          <a:endParaRPr kumimoji="1" lang="ja-JP" altLang="en-US"/>
        </a:p>
      </dgm:t>
    </dgm:pt>
    <dgm:pt modelId="{0FAFD03D-E91E-48F7-BF4A-7D53AFAC7115}" type="pres">
      <dgm:prSet presAssocID="{83B6AA3A-BEF3-499B-97B9-B52851A58105}" presName="childText4" presStyleLbl="solidAlignAcc1" presStyleIdx="3" presStyleCnt="4" custScaleY="39407" custLinFactNeighborY="-36958">
        <dgm:presLayoutVars>
          <dgm:chMax val="0"/>
          <dgm:chPref val="0"/>
          <dgm:bulletEnabled val="1"/>
        </dgm:presLayoutVars>
      </dgm:prSet>
      <dgm:spPr/>
      <dgm:t>
        <a:bodyPr/>
        <a:lstStyle/>
        <a:p>
          <a:endParaRPr kumimoji="1" lang="ja-JP" altLang="en-US"/>
        </a:p>
      </dgm:t>
    </dgm:pt>
  </dgm:ptLst>
  <dgm:cxnLst>
    <dgm:cxn modelId="{6A09BD94-FD90-4142-AEE9-F3EBB01D479D}" type="presOf" srcId="{BBBB953A-D9B1-4D73-981D-B376D29687F7}" destId="{FDD02F17-D48F-45C4-8B92-06461F7AE76B}" srcOrd="0" destOrd="1" presId="urn:microsoft.com/office/officeart/2009/3/layout/IncreasingArrowsProcess"/>
    <dgm:cxn modelId="{22DB2A8D-2752-4C4C-9A17-6CE40984A908}" srcId="{83B6AA3A-BEF3-499B-97B9-B52851A58105}" destId="{494605DB-7533-49C4-8476-05E150659B07}" srcOrd="1" destOrd="0" parTransId="{1660C221-0075-4BDE-AA12-328FDD0D5772}" sibTransId="{25E7389A-CC93-4D9C-881C-86736C7A64AB}"/>
    <dgm:cxn modelId="{C5734006-DBB3-4F19-A432-52E06ED96B1B}" type="presOf" srcId="{EC877772-B3FF-43F5-8BFF-17FFD17C7254}" destId="{F30A5F4E-3A36-4AB6-80A7-F9D253A09242}" srcOrd="0" destOrd="0" presId="urn:microsoft.com/office/officeart/2009/3/layout/IncreasingArrowsProcess"/>
    <dgm:cxn modelId="{5453C339-16FE-460F-8927-2099FA462E3F}" type="presOf" srcId="{18E06FBC-182A-49F3-BA01-79D42097988F}" destId="{0FAFD03D-E91E-48F7-BF4A-7D53AFAC7115}" srcOrd="0" destOrd="0" presId="urn:microsoft.com/office/officeart/2009/3/layout/IncreasingArrowsProcess"/>
    <dgm:cxn modelId="{C82D4D19-DF57-4B44-883E-217C12090865}" type="presOf" srcId="{7013AEDD-0DD5-404E-8E64-AAD88B979D97}" destId="{C510C10D-9226-4A5B-8C27-996B91F25845}" srcOrd="0" destOrd="0" presId="urn:microsoft.com/office/officeart/2009/3/layout/IncreasingArrowsProcess"/>
    <dgm:cxn modelId="{BE91D328-D5F8-4A99-A07D-002AFF5976F8}" srcId="{EC877772-B3FF-43F5-8BFF-17FFD17C7254}" destId="{1FA56C89-AEC5-4D03-BA40-01FA3497D57A}" srcOrd="2" destOrd="0" parTransId="{E4B13544-8247-4A5E-8AA3-3CAF886C2DA1}" sibTransId="{14590F5F-CEFE-4267-8331-89591CFD57B1}"/>
    <dgm:cxn modelId="{BB403370-3108-446C-8EED-DBFEF216A1B5}" srcId="{83B6AA3A-BEF3-499B-97B9-B52851A58105}" destId="{18E06FBC-182A-49F3-BA01-79D42097988F}" srcOrd="0" destOrd="0" parTransId="{B7EEE38E-DB51-4F8F-829A-847D6F235124}" sibTransId="{521FA527-8399-4A32-BAF5-1F4E679736EF}"/>
    <dgm:cxn modelId="{16437A16-925C-4C33-A061-081B1C7529C1}" type="presOf" srcId="{6CF897AF-AB30-4922-880E-53E86DA79B32}" destId="{B29AA722-4786-46B3-B178-117143E0BE6B}" srcOrd="0" destOrd="0" presId="urn:microsoft.com/office/officeart/2009/3/layout/IncreasingArrowsProcess"/>
    <dgm:cxn modelId="{07D2432C-A47F-4EAC-829C-1BDC553B69FB}" srcId="{0558A254-1578-4114-9705-BAE4B4638842}" destId="{D5D24450-D042-4115-88CD-9CB47E4B52F1}" srcOrd="1" destOrd="0" parTransId="{B92DEBE2-DECE-42E2-B859-4BE33FEF6AEA}" sibTransId="{01E095A5-82C0-494E-BDCA-CA8190960A1F}"/>
    <dgm:cxn modelId="{EFB0EF3E-939C-4EE4-B7F6-7D6C69F91026}" srcId="{1FA56C89-AEC5-4D03-BA40-01FA3497D57A}" destId="{7013AEDD-0DD5-404E-8E64-AAD88B979D97}" srcOrd="0" destOrd="0" parTransId="{0D4ADE2A-30F2-4CBD-9060-959E06546FFC}" sibTransId="{DF51C935-396B-4143-B762-F3621DC52F64}"/>
    <dgm:cxn modelId="{7816E838-D0BD-425F-846B-EE9246205F54}" type="presOf" srcId="{F4D7D10D-9B62-4205-A771-E5EDD652F315}" destId="{61A22A81-2A2F-4373-8B8D-8191C2343DDD}" srcOrd="0" destOrd="0" presId="urn:microsoft.com/office/officeart/2009/3/layout/IncreasingArrowsProcess"/>
    <dgm:cxn modelId="{5125B915-EF7D-410A-9002-A5E325CF745A}" type="presOf" srcId="{494605DB-7533-49C4-8476-05E150659B07}" destId="{0FAFD03D-E91E-48F7-BF4A-7D53AFAC7115}" srcOrd="0" destOrd="1" presId="urn:microsoft.com/office/officeart/2009/3/layout/IncreasingArrowsProcess"/>
    <dgm:cxn modelId="{364F0167-44B7-4638-803E-F8CA310D5C79}" type="presOf" srcId="{0558A254-1578-4114-9705-BAE4B4638842}" destId="{01926F1C-9BD1-4BEA-977B-93737173240D}" srcOrd="0" destOrd="0" presId="urn:microsoft.com/office/officeart/2009/3/layout/IncreasingArrowsProcess"/>
    <dgm:cxn modelId="{F3A1FB74-5E4C-4A29-A6A6-BF763CB8B463}" srcId="{1FA56C89-AEC5-4D03-BA40-01FA3497D57A}" destId="{74253917-A25F-4235-9533-0A287E927912}" srcOrd="1" destOrd="0" parTransId="{6D06C45D-97D7-4E77-B54A-E698312190CD}" sibTransId="{BC6A2E78-E82F-4730-A915-FDA8A6C8FCD2}"/>
    <dgm:cxn modelId="{9E69850F-C3A8-4077-861C-8939009D4368}" type="presOf" srcId="{74253917-A25F-4235-9533-0A287E927912}" destId="{C510C10D-9226-4A5B-8C27-996B91F25845}" srcOrd="0" destOrd="1" presId="urn:microsoft.com/office/officeart/2009/3/layout/IncreasingArrowsProcess"/>
    <dgm:cxn modelId="{ADAF67A9-384A-40C5-9E11-78D929880CAF}" srcId="{EC877772-B3FF-43F5-8BFF-17FFD17C7254}" destId="{F4D7D10D-9B62-4205-A771-E5EDD652F315}" srcOrd="1" destOrd="0" parTransId="{8DD1C41F-7423-4E6C-A938-D3F1AA2FF7C1}" sibTransId="{F7EEDAAD-36FD-4604-BDFC-94CF9D861B39}"/>
    <dgm:cxn modelId="{552A269C-A14D-4A6C-BCAF-D396B1EF3250}" type="presOf" srcId="{1FA56C89-AEC5-4D03-BA40-01FA3497D57A}" destId="{5C9945A6-4E74-417F-8080-523C631080EC}" srcOrd="0" destOrd="0" presId="urn:microsoft.com/office/officeart/2009/3/layout/IncreasingArrowsProcess"/>
    <dgm:cxn modelId="{F65B55FA-F860-4485-A66F-3F2339C848E4}" type="presOf" srcId="{D5D24450-D042-4115-88CD-9CB47E4B52F1}" destId="{B29AA722-4786-46B3-B178-117143E0BE6B}" srcOrd="0" destOrd="1" presId="urn:microsoft.com/office/officeart/2009/3/layout/IncreasingArrowsProcess"/>
    <dgm:cxn modelId="{92173CFA-0D3C-47BA-97CA-B936B54CAE36}" srcId="{F4D7D10D-9B62-4205-A771-E5EDD652F315}" destId="{2321DFDC-8123-4F56-8FE1-E4FD74DE784A}" srcOrd="0" destOrd="0" parTransId="{0712E8B6-055E-4E1C-9DE1-570A7B872065}" sibTransId="{C842B614-EC6B-40C3-AFDF-BF4D16E7615A}"/>
    <dgm:cxn modelId="{62D061E6-19D0-410A-98DB-97927D75F3C9}" srcId="{EC877772-B3FF-43F5-8BFF-17FFD17C7254}" destId="{83B6AA3A-BEF3-499B-97B9-B52851A58105}" srcOrd="3" destOrd="0" parTransId="{0FEE7426-C627-441C-9B9A-CCA9ECEC6440}" sibTransId="{81E26151-F804-4CF8-AB2A-B726A377C8E9}"/>
    <dgm:cxn modelId="{7FE1E025-9CB0-4A43-A058-577FD22CBDC1}" srcId="{0558A254-1578-4114-9705-BAE4B4638842}" destId="{6CF897AF-AB30-4922-880E-53E86DA79B32}" srcOrd="0" destOrd="0" parTransId="{1DFF4165-806E-40EB-8803-C24EDF197381}" sibTransId="{918280FD-0FB0-4D91-AF66-865D9728B0D0}"/>
    <dgm:cxn modelId="{86A21BA0-DCB0-4E5A-99C0-DE26C80F40A9}" type="presOf" srcId="{2321DFDC-8123-4F56-8FE1-E4FD74DE784A}" destId="{FDD02F17-D48F-45C4-8B92-06461F7AE76B}" srcOrd="0" destOrd="0" presId="urn:microsoft.com/office/officeart/2009/3/layout/IncreasingArrowsProcess"/>
    <dgm:cxn modelId="{321696AB-EB22-4EF7-A55F-3A5D02E834A0}" type="presOf" srcId="{83B6AA3A-BEF3-499B-97B9-B52851A58105}" destId="{F8B78CBA-B45A-4282-AE6E-BA9B8747148E}" srcOrd="0" destOrd="0" presId="urn:microsoft.com/office/officeart/2009/3/layout/IncreasingArrowsProcess"/>
    <dgm:cxn modelId="{1543F7A9-3A1F-4CF9-8F94-A44CA0AD0251}" srcId="{EC877772-B3FF-43F5-8BFF-17FFD17C7254}" destId="{0558A254-1578-4114-9705-BAE4B4638842}" srcOrd="0" destOrd="0" parTransId="{42839F7E-58FB-4891-9371-6C2487C0F7BC}" sibTransId="{CFFC6ABE-9B5E-4496-A176-CD602A83F076}"/>
    <dgm:cxn modelId="{45C70C1F-0990-476A-89ED-7CEDEDD2477F}" srcId="{F4D7D10D-9B62-4205-A771-E5EDD652F315}" destId="{BBBB953A-D9B1-4D73-981D-B376D29687F7}" srcOrd="1" destOrd="0" parTransId="{55EC0DB7-9E10-4799-A23E-068C1C4D79A2}" sibTransId="{E475A866-6A8B-483D-B503-767D549BAC65}"/>
    <dgm:cxn modelId="{14BCD81A-9146-4C16-BB7C-0918119186E3}" type="presParOf" srcId="{F30A5F4E-3A36-4AB6-80A7-F9D253A09242}" destId="{01926F1C-9BD1-4BEA-977B-93737173240D}" srcOrd="0" destOrd="0" presId="urn:microsoft.com/office/officeart/2009/3/layout/IncreasingArrowsProcess"/>
    <dgm:cxn modelId="{30596AE3-DFEF-4FEC-BC8B-2F9270578D25}" type="presParOf" srcId="{F30A5F4E-3A36-4AB6-80A7-F9D253A09242}" destId="{B29AA722-4786-46B3-B178-117143E0BE6B}" srcOrd="1" destOrd="0" presId="urn:microsoft.com/office/officeart/2009/3/layout/IncreasingArrowsProcess"/>
    <dgm:cxn modelId="{40AEA492-A344-4762-8279-0D2AE70DC2D1}" type="presParOf" srcId="{F30A5F4E-3A36-4AB6-80A7-F9D253A09242}" destId="{61A22A81-2A2F-4373-8B8D-8191C2343DDD}" srcOrd="2" destOrd="0" presId="urn:microsoft.com/office/officeart/2009/3/layout/IncreasingArrowsProcess"/>
    <dgm:cxn modelId="{5A371D5F-1041-422B-BB86-309DB560DB78}" type="presParOf" srcId="{F30A5F4E-3A36-4AB6-80A7-F9D253A09242}" destId="{FDD02F17-D48F-45C4-8B92-06461F7AE76B}" srcOrd="3" destOrd="0" presId="urn:microsoft.com/office/officeart/2009/3/layout/IncreasingArrowsProcess"/>
    <dgm:cxn modelId="{FA5B4E4B-36B4-416F-AA03-25191F3133B7}" type="presParOf" srcId="{F30A5F4E-3A36-4AB6-80A7-F9D253A09242}" destId="{5C9945A6-4E74-417F-8080-523C631080EC}" srcOrd="4" destOrd="0" presId="urn:microsoft.com/office/officeart/2009/3/layout/IncreasingArrowsProcess"/>
    <dgm:cxn modelId="{8AE2C085-57F4-4AB8-B412-8FC90DDE14F6}" type="presParOf" srcId="{F30A5F4E-3A36-4AB6-80A7-F9D253A09242}" destId="{C510C10D-9226-4A5B-8C27-996B91F25845}" srcOrd="5" destOrd="0" presId="urn:microsoft.com/office/officeart/2009/3/layout/IncreasingArrowsProcess"/>
    <dgm:cxn modelId="{56019313-2AE0-4265-978E-AE035C7C2CD0}" type="presParOf" srcId="{F30A5F4E-3A36-4AB6-80A7-F9D253A09242}" destId="{F8B78CBA-B45A-4282-AE6E-BA9B8747148E}" srcOrd="6" destOrd="0" presId="urn:microsoft.com/office/officeart/2009/3/layout/IncreasingArrowsProcess"/>
    <dgm:cxn modelId="{057355B1-46F9-415F-9FCC-B2A0E21955EA}" type="presParOf" srcId="{F30A5F4E-3A36-4AB6-80A7-F9D253A09242}" destId="{0FAFD03D-E91E-48F7-BF4A-7D53AFAC7115}" srcOrd="7"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311BC5-44F1-416C-AB35-761CD534BC4F}" type="doc">
      <dgm:prSet loTypeId="urn:microsoft.com/office/officeart/2005/8/layout/process3" loCatId="process" qsTypeId="urn:microsoft.com/office/officeart/2005/8/quickstyle/simple2" qsCatId="simple" csTypeId="urn:microsoft.com/office/officeart/2005/8/colors/colorful4" csCatId="colorful" phldr="1"/>
      <dgm:spPr/>
      <dgm:t>
        <a:bodyPr/>
        <a:lstStyle/>
        <a:p>
          <a:endParaRPr kumimoji="1" lang="ja-JP" altLang="en-US"/>
        </a:p>
      </dgm:t>
    </dgm:pt>
    <dgm:pt modelId="{EFD8A738-B523-450F-B6E2-5E32BD21A9B4}">
      <dgm:prSet phldrT="[テキスト]" custT="1"/>
      <dgm:spPr/>
      <dgm:t>
        <a:bodyPr/>
        <a:lstStyle/>
        <a:p>
          <a:r>
            <a:rPr kumimoji="1" lang="ja-JP" altLang="en-US" sz="1800" b="1" dirty="0" smtClean="0">
              <a:latin typeface="+mj-ea"/>
              <a:ea typeface="+mj-ea"/>
            </a:rPr>
            <a:t>導入期</a:t>
          </a:r>
          <a:endParaRPr kumimoji="1" lang="ja-JP" altLang="en-US" sz="1800" b="1" dirty="0">
            <a:latin typeface="+mj-ea"/>
            <a:ea typeface="+mj-ea"/>
          </a:endParaRPr>
        </a:p>
      </dgm:t>
    </dgm:pt>
    <dgm:pt modelId="{95758DE0-72CD-45B5-8FC4-B6CD525CB04C}" type="parTrans" cxnId="{C841FF8F-749A-4F78-BD02-214004BCBDCE}">
      <dgm:prSet/>
      <dgm:spPr/>
      <dgm:t>
        <a:bodyPr/>
        <a:lstStyle/>
        <a:p>
          <a:endParaRPr kumimoji="1" lang="ja-JP" altLang="en-US" sz="1600">
            <a:latin typeface="+mj-ea"/>
            <a:ea typeface="+mj-ea"/>
          </a:endParaRPr>
        </a:p>
      </dgm:t>
    </dgm:pt>
    <dgm:pt modelId="{633D7E86-7715-43E9-9FDE-002FAF2C52C3}" type="sibTrans" cxnId="{C841FF8F-749A-4F78-BD02-214004BCBDCE}">
      <dgm:prSet custT="1"/>
      <dgm:spPr/>
      <dgm:t>
        <a:bodyPr/>
        <a:lstStyle/>
        <a:p>
          <a:endParaRPr kumimoji="1" lang="ja-JP" altLang="en-US" sz="1400">
            <a:latin typeface="+mj-ea"/>
            <a:ea typeface="+mj-ea"/>
          </a:endParaRPr>
        </a:p>
      </dgm:t>
    </dgm:pt>
    <dgm:pt modelId="{0FA0E62B-A9D5-4692-8BC6-40AF9EA048E8}">
      <dgm:prSet phldrT="[テキスト]" custT="1"/>
      <dgm:spPr/>
      <dgm:t>
        <a:bodyPr/>
        <a:lstStyle/>
        <a:p>
          <a:r>
            <a:rPr kumimoji="1" lang="ja-JP" altLang="en-US" sz="1800" dirty="0" smtClean="0">
              <a:latin typeface="+mj-ea"/>
              <a:ea typeface="+mj-ea"/>
            </a:rPr>
            <a:t>低価格販売の実現</a:t>
          </a:r>
          <a:endParaRPr kumimoji="1" lang="ja-JP" altLang="en-US" sz="1800" dirty="0">
            <a:latin typeface="+mj-ea"/>
            <a:ea typeface="+mj-ea"/>
          </a:endParaRPr>
        </a:p>
      </dgm:t>
    </dgm:pt>
    <dgm:pt modelId="{76D7C751-BED9-4265-B85F-F30D5D5DEDB5}" type="parTrans" cxnId="{51FE867E-8D99-4834-80D4-947BAD6D078E}">
      <dgm:prSet/>
      <dgm:spPr/>
      <dgm:t>
        <a:bodyPr/>
        <a:lstStyle/>
        <a:p>
          <a:endParaRPr kumimoji="1" lang="ja-JP" altLang="en-US" sz="1600">
            <a:latin typeface="+mj-ea"/>
            <a:ea typeface="+mj-ea"/>
          </a:endParaRPr>
        </a:p>
      </dgm:t>
    </dgm:pt>
    <dgm:pt modelId="{6983537A-FC69-4550-9B37-D62DFEB15629}" type="sibTrans" cxnId="{51FE867E-8D99-4834-80D4-947BAD6D078E}">
      <dgm:prSet/>
      <dgm:spPr/>
      <dgm:t>
        <a:bodyPr/>
        <a:lstStyle/>
        <a:p>
          <a:endParaRPr kumimoji="1" lang="ja-JP" altLang="en-US" sz="1600">
            <a:latin typeface="+mj-ea"/>
            <a:ea typeface="+mj-ea"/>
          </a:endParaRPr>
        </a:p>
      </dgm:t>
    </dgm:pt>
    <dgm:pt modelId="{EA198DC3-C9A5-4A59-8093-236C5708E3E8}">
      <dgm:prSet phldrT="[テキスト]" custT="1"/>
      <dgm:spPr/>
      <dgm:t>
        <a:bodyPr/>
        <a:lstStyle/>
        <a:p>
          <a:r>
            <a:rPr kumimoji="1" lang="ja-JP" altLang="en-US" sz="1800" b="1" dirty="0" smtClean="0">
              <a:latin typeface="+mj-ea"/>
              <a:ea typeface="+mj-ea"/>
            </a:rPr>
            <a:t>価格訴求型</a:t>
          </a:r>
          <a:r>
            <a:rPr kumimoji="1" lang="en-US" altLang="ja-JP" sz="1800" b="1" dirty="0" smtClean="0">
              <a:latin typeface="+mj-ea"/>
              <a:ea typeface="+mj-ea"/>
            </a:rPr>
            <a:t>PB</a:t>
          </a:r>
          <a:endParaRPr kumimoji="1" lang="ja-JP" altLang="en-US" sz="1800" b="1" dirty="0">
            <a:latin typeface="+mj-ea"/>
            <a:ea typeface="+mj-ea"/>
          </a:endParaRPr>
        </a:p>
      </dgm:t>
    </dgm:pt>
    <dgm:pt modelId="{51311446-3F29-4253-9E59-86B321D59F01}" type="parTrans" cxnId="{9720C6F0-0828-41AB-93FA-59C797EA3925}">
      <dgm:prSet/>
      <dgm:spPr/>
      <dgm:t>
        <a:bodyPr/>
        <a:lstStyle/>
        <a:p>
          <a:endParaRPr kumimoji="1" lang="ja-JP" altLang="en-US" sz="1600">
            <a:latin typeface="+mj-ea"/>
            <a:ea typeface="+mj-ea"/>
          </a:endParaRPr>
        </a:p>
      </dgm:t>
    </dgm:pt>
    <dgm:pt modelId="{08654065-B315-4587-9F9B-3EAF11333036}" type="sibTrans" cxnId="{9720C6F0-0828-41AB-93FA-59C797EA3925}">
      <dgm:prSet custT="1"/>
      <dgm:spPr/>
      <dgm:t>
        <a:bodyPr/>
        <a:lstStyle/>
        <a:p>
          <a:endParaRPr kumimoji="1" lang="ja-JP" altLang="en-US" sz="1400">
            <a:latin typeface="+mj-ea"/>
            <a:ea typeface="+mj-ea"/>
          </a:endParaRPr>
        </a:p>
      </dgm:t>
    </dgm:pt>
    <dgm:pt modelId="{EA535785-1161-475F-9FD0-F4B07DE593CE}">
      <dgm:prSet phldrT="[テキスト]" custT="1"/>
      <dgm:spPr/>
      <dgm:t>
        <a:bodyPr/>
        <a:lstStyle/>
        <a:p>
          <a:r>
            <a:rPr kumimoji="1" lang="en-US" altLang="ja-JP" sz="1800" dirty="0" smtClean="0">
              <a:latin typeface="+mj-ea"/>
              <a:ea typeface="+mj-ea"/>
            </a:rPr>
            <a:t>07</a:t>
          </a:r>
          <a:r>
            <a:rPr kumimoji="1" lang="ja-JP" altLang="en-US" sz="1800" dirty="0" smtClean="0">
              <a:latin typeface="+mj-ea"/>
              <a:ea typeface="+mj-ea"/>
            </a:rPr>
            <a:t>～</a:t>
          </a:r>
          <a:r>
            <a:rPr kumimoji="1" lang="en-US" altLang="ja-JP" sz="1800" dirty="0" smtClean="0">
              <a:latin typeface="+mj-ea"/>
              <a:ea typeface="+mj-ea"/>
            </a:rPr>
            <a:t>09</a:t>
          </a:r>
          <a:r>
            <a:rPr kumimoji="1" lang="ja-JP" altLang="en-US" sz="1800" dirty="0" smtClean="0">
              <a:latin typeface="+mj-ea"/>
              <a:ea typeface="+mj-ea"/>
            </a:rPr>
            <a:t>年の不況が原因</a:t>
          </a:r>
          <a:endParaRPr kumimoji="1" lang="ja-JP" altLang="en-US" sz="1800" dirty="0">
            <a:latin typeface="+mj-ea"/>
            <a:ea typeface="+mj-ea"/>
          </a:endParaRPr>
        </a:p>
      </dgm:t>
    </dgm:pt>
    <dgm:pt modelId="{E943A9BF-C8B1-4B97-AB27-A845C6D243D4}" type="parTrans" cxnId="{69EBA9C7-D8E4-459D-AB58-AF5C1E3C7587}">
      <dgm:prSet/>
      <dgm:spPr/>
      <dgm:t>
        <a:bodyPr/>
        <a:lstStyle/>
        <a:p>
          <a:endParaRPr kumimoji="1" lang="ja-JP" altLang="en-US" sz="1600">
            <a:latin typeface="+mj-ea"/>
            <a:ea typeface="+mj-ea"/>
          </a:endParaRPr>
        </a:p>
      </dgm:t>
    </dgm:pt>
    <dgm:pt modelId="{4CD683D4-A332-4F36-8E73-371C83472072}" type="sibTrans" cxnId="{69EBA9C7-D8E4-459D-AB58-AF5C1E3C7587}">
      <dgm:prSet/>
      <dgm:spPr/>
      <dgm:t>
        <a:bodyPr/>
        <a:lstStyle/>
        <a:p>
          <a:endParaRPr kumimoji="1" lang="ja-JP" altLang="en-US" sz="1600">
            <a:latin typeface="+mj-ea"/>
            <a:ea typeface="+mj-ea"/>
          </a:endParaRPr>
        </a:p>
      </dgm:t>
    </dgm:pt>
    <dgm:pt modelId="{9A478F89-1D21-4743-9F3E-A0C997A52D06}">
      <dgm:prSet phldrT="[テキスト]" custT="1"/>
      <dgm:spPr/>
      <dgm:t>
        <a:bodyPr/>
        <a:lstStyle/>
        <a:p>
          <a:r>
            <a:rPr kumimoji="1" lang="ja-JP" altLang="en-US" sz="1800" b="1" dirty="0" smtClean="0">
              <a:latin typeface="+mj-ea"/>
              <a:ea typeface="+mj-ea"/>
            </a:rPr>
            <a:t>価値訴求型</a:t>
          </a:r>
          <a:r>
            <a:rPr kumimoji="1" lang="en-US" altLang="ja-JP" sz="1800" b="1" dirty="0" smtClean="0">
              <a:latin typeface="+mj-ea"/>
              <a:ea typeface="+mj-ea"/>
            </a:rPr>
            <a:t>PB</a:t>
          </a:r>
          <a:endParaRPr kumimoji="1" lang="ja-JP" altLang="en-US" sz="1800" b="1" dirty="0">
            <a:latin typeface="+mj-ea"/>
            <a:ea typeface="+mj-ea"/>
          </a:endParaRPr>
        </a:p>
      </dgm:t>
    </dgm:pt>
    <dgm:pt modelId="{C18A36F3-027D-4C6F-808C-09DAA5E16254}" type="parTrans" cxnId="{E26766F9-8C05-431C-85AE-169CB45E8732}">
      <dgm:prSet/>
      <dgm:spPr/>
      <dgm:t>
        <a:bodyPr/>
        <a:lstStyle/>
        <a:p>
          <a:endParaRPr kumimoji="1" lang="ja-JP" altLang="en-US" sz="1600">
            <a:latin typeface="+mj-ea"/>
            <a:ea typeface="+mj-ea"/>
          </a:endParaRPr>
        </a:p>
      </dgm:t>
    </dgm:pt>
    <dgm:pt modelId="{B209259B-C745-4CE4-A4EF-351F9FFF4CE4}" type="sibTrans" cxnId="{E26766F9-8C05-431C-85AE-169CB45E8732}">
      <dgm:prSet/>
      <dgm:spPr/>
      <dgm:t>
        <a:bodyPr/>
        <a:lstStyle/>
        <a:p>
          <a:endParaRPr kumimoji="1" lang="ja-JP" altLang="en-US" sz="1600">
            <a:latin typeface="+mj-ea"/>
            <a:ea typeface="+mj-ea"/>
          </a:endParaRPr>
        </a:p>
      </dgm:t>
    </dgm:pt>
    <dgm:pt modelId="{AF94DE81-373F-4373-8370-681A316E6AF0}">
      <dgm:prSet phldrT="[テキスト]" custT="1"/>
      <dgm:spPr/>
      <dgm:t>
        <a:bodyPr/>
        <a:lstStyle/>
        <a:p>
          <a:r>
            <a:rPr kumimoji="1" lang="ja-JP" altLang="en-US" sz="1800" dirty="0" smtClean="0">
              <a:latin typeface="+mj-ea"/>
              <a:ea typeface="+mj-ea"/>
            </a:rPr>
            <a:t>品質と付加価値を重視</a:t>
          </a:r>
          <a:endParaRPr kumimoji="1" lang="ja-JP" altLang="en-US" sz="1800" dirty="0">
            <a:latin typeface="+mj-ea"/>
            <a:ea typeface="+mj-ea"/>
          </a:endParaRPr>
        </a:p>
      </dgm:t>
    </dgm:pt>
    <dgm:pt modelId="{178F09EF-A029-44A6-9E41-98AFC422C502}" type="parTrans" cxnId="{113DB70A-4E0A-433D-ADC8-456329F9E6C5}">
      <dgm:prSet/>
      <dgm:spPr/>
      <dgm:t>
        <a:bodyPr/>
        <a:lstStyle/>
        <a:p>
          <a:endParaRPr kumimoji="1" lang="ja-JP" altLang="en-US" sz="1600">
            <a:latin typeface="+mj-ea"/>
            <a:ea typeface="+mj-ea"/>
          </a:endParaRPr>
        </a:p>
      </dgm:t>
    </dgm:pt>
    <dgm:pt modelId="{2701C632-D24F-4291-B2C3-2243803520CB}" type="sibTrans" cxnId="{113DB70A-4E0A-433D-ADC8-456329F9E6C5}">
      <dgm:prSet/>
      <dgm:spPr/>
      <dgm:t>
        <a:bodyPr/>
        <a:lstStyle/>
        <a:p>
          <a:endParaRPr kumimoji="1" lang="ja-JP" altLang="en-US" sz="1600">
            <a:latin typeface="+mj-ea"/>
            <a:ea typeface="+mj-ea"/>
          </a:endParaRPr>
        </a:p>
      </dgm:t>
    </dgm:pt>
    <dgm:pt modelId="{6459379A-DC02-4E2A-959E-E8AB709C4333}">
      <dgm:prSet phldrT="[テキスト]" custT="1"/>
      <dgm:spPr/>
      <dgm:t>
        <a:bodyPr/>
        <a:lstStyle/>
        <a:p>
          <a:r>
            <a:rPr kumimoji="1" lang="ja-JP" altLang="en-US" sz="1800" dirty="0" smtClean="0">
              <a:latin typeface="+mj-ea"/>
              <a:ea typeface="+mj-ea"/>
            </a:rPr>
            <a:t>「安かろう悪かろう」</a:t>
          </a:r>
          <a:endParaRPr kumimoji="1" lang="ja-JP" altLang="en-US" sz="1800" dirty="0">
            <a:latin typeface="+mj-ea"/>
            <a:ea typeface="+mj-ea"/>
          </a:endParaRPr>
        </a:p>
      </dgm:t>
    </dgm:pt>
    <dgm:pt modelId="{B5FA3AD9-C1EC-42DD-9A25-080293635E48}" type="parTrans" cxnId="{D9CEC0E5-422D-45BC-BF64-952391BCB29E}">
      <dgm:prSet/>
      <dgm:spPr/>
      <dgm:t>
        <a:bodyPr/>
        <a:lstStyle/>
        <a:p>
          <a:endParaRPr kumimoji="1" lang="ja-JP" altLang="en-US" sz="1600">
            <a:latin typeface="+mj-ea"/>
            <a:ea typeface="+mj-ea"/>
          </a:endParaRPr>
        </a:p>
      </dgm:t>
    </dgm:pt>
    <dgm:pt modelId="{5497EC67-20DE-4FBD-A1D9-5DCE36A52B2C}" type="sibTrans" cxnId="{D9CEC0E5-422D-45BC-BF64-952391BCB29E}">
      <dgm:prSet/>
      <dgm:spPr/>
      <dgm:t>
        <a:bodyPr/>
        <a:lstStyle/>
        <a:p>
          <a:endParaRPr kumimoji="1" lang="ja-JP" altLang="en-US" sz="1600">
            <a:latin typeface="+mj-ea"/>
            <a:ea typeface="+mj-ea"/>
          </a:endParaRPr>
        </a:p>
      </dgm:t>
    </dgm:pt>
    <dgm:pt modelId="{43F0C2D4-DD3C-4398-A4FE-E0F8B2DC209F}">
      <dgm:prSet phldrT="[テキスト]" custT="1"/>
      <dgm:spPr/>
      <dgm:t>
        <a:bodyPr/>
        <a:lstStyle/>
        <a:p>
          <a:r>
            <a:rPr kumimoji="1" lang="ja-JP" altLang="en-US" sz="1800" dirty="0" smtClean="0">
              <a:latin typeface="+mj-ea"/>
              <a:ea typeface="+mj-ea"/>
            </a:rPr>
            <a:t>販売額・品目数増加</a:t>
          </a:r>
          <a:endParaRPr kumimoji="1" lang="ja-JP" altLang="en-US" sz="1800" dirty="0">
            <a:latin typeface="+mj-ea"/>
            <a:ea typeface="+mj-ea"/>
          </a:endParaRPr>
        </a:p>
      </dgm:t>
    </dgm:pt>
    <dgm:pt modelId="{D5F7BD66-1BAA-400F-9CD2-09570EACA6D6}" type="parTrans" cxnId="{0B470C02-361A-4FF5-B3F9-5B5B931FDE6F}">
      <dgm:prSet/>
      <dgm:spPr/>
      <dgm:t>
        <a:bodyPr/>
        <a:lstStyle/>
        <a:p>
          <a:endParaRPr kumimoji="1" lang="ja-JP" altLang="en-US" sz="1600">
            <a:latin typeface="+mj-ea"/>
            <a:ea typeface="+mj-ea"/>
          </a:endParaRPr>
        </a:p>
      </dgm:t>
    </dgm:pt>
    <dgm:pt modelId="{CE29C80D-273B-4EC3-9CB3-A61361C39B4F}" type="sibTrans" cxnId="{0B470C02-361A-4FF5-B3F9-5B5B931FDE6F}">
      <dgm:prSet/>
      <dgm:spPr/>
      <dgm:t>
        <a:bodyPr/>
        <a:lstStyle/>
        <a:p>
          <a:endParaRPr kumimoji="1" lang="ja-JP" altLang="en-US" sz="1600">
            <a:latin typeface="+mj-ea"/>
            <a:ea typeface="+mj-ea"/>
          </a:endParaRPr>
        </a:p>
      </dgm:t>
    </dgm:pt>
    <dgm:pt modelId="{5C762D91-D6F5-4B0B-B8F3-DDE285E5268D}">
      <dgm:prSet phldrT="[テキスト]" custT="1"/>
      <dgm:spPr/>
      <dgm:t>
        <a:bodyPr/>
        <a:lstStyle/>
        <a:p>
          <a:r>
            <a:rPr kumimoji="1" lang="ja-JP" altLang="en-US" sz="1800" dirty="0" smtClean="0">
              <a:latin typeface="+mj-ea"/>
              <a:ea typeface="+mj-ea"/>
            </a:rPr>
            <a:t>二強はライン化推進</a:t>
          </a:r>
          <a:endParaRPr kumimoji="1" lang="ja-JP" altLang="en-US" sz="1800" dirty="0">
            <a:latin typeface="+mj-ea"/>
            <a:ea typeface="+mj-ea"/>
          </a:endParaRPr>
        </a:p>
      </dgm:t>
    </dgm:pt>
    <dgm:pt modelId="{E90FB081-558F-4693-A17F-30CAD092A583}" type="parTrans" cxnId="{FB2DFE35-9909-4226-88C3-C7D9850D9BA5}">
      <dgm:prSet/>
      <dgm:spPr/>
      <dgm:t>
        <a:bodyPr/>
        <a:lstStyle/>
        <a:p>
          <a:endParaRPr kumimoji="1" lang="ja-JP" altLang="en-US" sz="1600">
            <a:latin typeface="+mj-ea"/>
            <a:ea typeface="+mj-ea"/>
          </a:endParaRPr>
        </a:p>
      </dgm:t>
    </dgm:pt>
    <dgm:pt modelId="{1355D297-3AAC-40AA-8366-5674AE415A99}" type="sibTrans" cxnId="{FB2DFE35-9909-4226-88C3-C7D9850D9BA5}">
      <dgm:prSet/>
      <dgm:spPr/>
      <dgm:t>
        <a:bodyPr/>
        <a:lstStyle/>
        <a:p>
          <a:endParaRPr kumimoji="1" lang="ja-JP" altLang="en-US" sz="1600">
            <a:latin typeface="+mj-ea"/>
            <a:ea typeface="+mj-ea"/>
          </a:endParaRPr>
        </a:p>
      </dgm:t>
    </dgm:pt>
    <dgm:pt modelId="{2DCB824A-8DED-4B41-9666-6295E971A03A}" type="pres">
      <dgm:prSet presAssocID="{04311BC5-44F1-416C-AB35-761CD534BC4F}" presName="linearFlow" presStyleCnt="0">
        <dgm:presLayoutVars>
          <dgm:dir/>
          <dgm:animLvl val="lvl"/>
          <dgm:resizeHandles val="exact"/>
        </dgm:presLayoutVars>
      </dgm:prSet>
      <dgm:spPr/>
      <dgm:t>
        <a:bodyPr/>
        <a:lstStyle/>
        <a:p>
          <a:endParaRPr kumimoji="1" lang="ja-JP" altLang="en-US"/>
        </a:p>
      </dgm:t>
    </dgm:pt>
    <dgm:pt modelId="{E45303AC-5C31-4030-A885-D82758DB3A6D}" type="pres">
      <dgm:prSet presAssocID="{EFD8A738-B523-450F-B6E2-5E32BD21A9B4}" presName="composite" presStyleCnt="0"/>
      <dgm:spPr/>
    </dgm:pt>
    <dgm:pt modelId="{DE05FBD5-F3F4-47E7-B060-20C1001EC199}" type="pres">
      <dgm:prSet presAssocID="{EFD8A738-B523-450F-B6E2-5E32BD21A9B4}" presName="parTx" presStyleLbl="node1" presStyleIdx="0" presStyleCnt="3">
        <dgm:presLayoutVars>
          <dgm:chMax val="0"/>
          <dgm:chPref val="0"/>
          <dgm:bulletEnabled val="1"/>
        </dgm:presLayoutVars>
      </dgm:prSet>
      <dgm:spPr/>
      <dgm:t>
        <a:bodyPr/>
        <a:lstStyle/>
        <a:p>
          <a:endParaRPr kumimoji="1" lang="ja-JP" altLang="en-US"/>
        </a:p>
      </dgm:t>
    </dgm:pt>
    <dgm:pt modelId="{1E7FC97D-3C11-42BF-ABC8-F77EE43B615E}" type="pres">
      <dgm:prSet presAssocID="{EFD8A738-B523-450F-B6E2-5E32BD21A9B4}" presName="parSh" presStyleLbl="node1" presStyleIdx="0" presStyleCnt="3"/>
      <dgm:spPr/>
      <dgm:t>
        <a:bodyPr/>
        <a:lstStyle/>
        <a:p>
          <a:endParaRPr kumimoji="1" lang="ja-JP" altLang="en-US"/>
        </a:p>
      </dgm:t>
    </dgm:pt>
    <dgm:pt modelId="{D995F484-4C4A-4062-9998-A53011C930C0}" type="pres">
      <dgm:prSet presAssocID="{EFD8A738-B523-450F-B6E2-5E32BD21A9B4}" presName="desTx" presStyleLbl="fgAcc1" presStyleIdx="0" presStyleCnt="3" custScaleX="118332">
        <dgm:presLayoutVars>
          <dgm:bulletEnabled val="1"/>
        </dgm:presLayoutVars>
      </dgm:prSet>
      <dgm:spPr/>
      <dgm:t>
        <a:bodyPr/>
        <a:lstStyle/>
        <a:p>
          <a:endParaRPr kumimoji="1" lang="ja-JP" altLang="en-US"/>
        </a:p>
      </dgm:t>
    </dgm:pt>
    <dgm:pt modelId="{35A38742-C8EC-43D7-9997-AF56494E4D31}" type="pres">
      <dgm:prSet presAssocID="{633D7E86-7715-43E9-9FDE-002FAF2C52C3}" presName="sibTrans" presStyleLbl="sibTrans2D1" presStyleIdx="0" presStyleCnt="2"/>
      <dgm:spPr/>
      <dgm:t>
        <a:bodyPr/>
        <a:lstStyle/>
        <a:p>
          <a:endParaRPr kumimoji="1" lang="ja-JP" altLang="en-US"/>
        </a:p>
      </dgm:t>
    </dgm:pt>
    <dgm:pt modelId="{AFBFD82C-28D9-4B37-B066-0DC516295D8C}" type="pres">
      <dgm:prSet presAssocID="{633D7E86-7715-43E9-9FDE-002FAF2C52C3}" presName="connTx" presStyleLbl="sibTrans2D1" presStyleIdx="0" presStyleCnt="2"/>
      <dgm:spPr/>
      <dgm:t>
        <a:bodyPr/>
        <a:lstStyle/>
        <a:p>
          <a:endParaRPr kumimoji="1" lang="ja-JP" altLang="en-US"/>
        </a:p>
      </dgm:t>
    </dgm:pt>
    <dgm:pt modelId="{8AFEE49E-208B-4EDC-881E-BE19BA06608F}" type="pres">
      <dgm:prSet presAssocID="{EA198DC3-C9A5-4A59-8093-236C5708E3E8}" presName="composite" presStyleCnt="0"/>
      <dgm:spPr/>
    </dgm:pt>
    <dgm:pt modelId="{BF753106-0C4A-4764-840E-82FF44367D29}" type="pres">
      <dgm:prSet presAssocID="{EA198DC3-C9A5-4A59-8093-236C5708E3E8}" presName="parTx" presStyleLbl="node1" presStyleIdx="0" presStyleCnt="3">
        <dgm:presLayoutVars>
          <dgm:chMax val="0"/>
          <dgm:chPref val="0"/>
          <dgm:bulletEnabled val="1"/>
        </dgm:presLayoutVars>
      </dgm:prSet>
      <dgm:spPr/>
      <dgm:t>
        <a:bodyPr/>
        <a:lstStyle/>
        <a:p>
          <a:endParaRPr kumimoji="1" lang="ja-JP" altLang="en-US"/>
        </a:p>
      </dgm:t>
    </dgm:pt>
    <dgm:pt modelId="{77594AC0-298B-4C51-9B91-BF47A1A746A5}" type="pres">
      <dgm:prSet presAssocID="{EA198DC3-C9A5-4A59-8093-236C5708E3E8}" presName="parSh" presStyleLbl="node1" presStyleIdx="1" presStyleCnt="3"/>
      <dgm:spPr/>
      <dgm:t>
        <a:bodyPr/>
        <a:lstStyle/>
        <a:p>
          <a:endParaRPr kumimoji="1" lang="ja-JP" altLang="en-US"/>
        </a:p>
      </dgm:t>
    </dgm:pt>
    <dgm:pt modelId="{34B7A7B2-8D79-4C90-B29A-585637DC03F2}" type="pres">
      <dgm:prSet presAssocID="{EA198DC3-C9A5-4A59-8093-236C5708E3E8}" presName="desTx" presStyleLbl="fgAcc1" presStyleIdx="1" presStyleCnt="3" custScaleX="122972">
        <dgm:presLayoutVars>
          <dgm:bulletEnabled val="1"/>
        </dgm:presLayoutVars>
      </dgm:prSet>
      <dgm:spPr/>
      <dgm:t>
        <a:bodyPr/>
        <a:lstStyle/>
        <a:p>
          <a:endParaRPr kumimoji="1" lang="ja-JP" altLang="en-US"/>
        </a:p>
      </dgm:t>
    </dgm:pt>
    <dgm:pt modelId="{3DAFA88A-925C-480F-A314-C5CDB33000BC}" type="pres">
      <dgm:prSet presAssocID="{08654065-B315-4587-9F9B-3EAF11333036}" presName="sibTrans" presStyleLbl="sibTrans2D1" presStyleIdx="1" presStyleCnt="2"/>
      <dgm:spPr/>
      <dgm:t>
        <a:bodyPr/>
        <a:lstStyle/>
        <a:p>
          <a:endParaRPr kumimoji="1" lang="ja-JP" altLang="en-US"/>
        </a:p>
      </dgm:t>
    </dgm:pt>
    <dgm:pt modelId="{BF122060-EADB-4ADE-943F-3CB6B76522CC}" type="pres">
      <dgm:prSet presAssocID="{08654065-B315-4587-9F9B-3EAF11333036}" presName="connTx" presStyleLbl="sibTrans2D1" presStyleIdx="1" presStyleCnt="2"/>
      <dgm:spPr/>
      <dgm:t>
        <a:bodyPr/>
        <a:lstStyle/>
        <a:p>
          <a:endParaRPr kumimoji="1" lang="ja-JP" altLang="en-US"/>
        </a:p>
      </dgm:t>
    </dgm:pt>
    <dgm:pt modelId="{70A5D9F0-B366-45AB-AF9F-49A2F878409E}" type="pres">
      <dgm:prSet presAssocID="{9A478F89-1D21-4743-9F3E-A0C997A52D06}" presName="composite" presStyleCnt="0"/>
      <dgm:spPr/>
    </dgm:pt>
    <dgm:pt modelId="{3E20CA69-D64D-43B7-97ED-9CDDECB9F595}" type="pres">
      <dgm:prSet presAssocID="{9A478F89-1D21-4743-9F3E-A0C997A52D06}" presName="parTx" presStyleLbl="node1" presStyleIdx="1" presStyleCnt="3">
        <dgm:presLayoutVars>
          <dgm:chMax val="0"/>
          <dgm:chPref val="0"/>
          <dgm:bulletEnabled val="1"/>
        </dgm:presLayoutVars>
      </dgm:prSet>
      <dgm:spPr/>
      <dgm:t>
        <a:bodyPr/>
        <a:lstStyle/>
        <a:p>
          <a:endParaRPr kumimoji="1" lang="ja-JP" altLang="en-US"/>
        </a:p>
      </dgm:t>
    </dgm:pt>
    <dgm:pt modelId="{B4205F3D-F70E-4696-80CD-B4B5498D4164}" type="pres">
      <dgm:prSet presAssocID="{9A478F89-1D21-4743-9F3E-A0C997A52D06}" presName="parSh" presStyleLbl="node1" presStyleIdx="2" presStyleCnt="3"/>
      <dgm:spPr/>
      <dgm:t>
        <a:bodyPr/>
        <a:lstStyle/>
        <a:p>
          <a:endParaRPr kumimoji="1" lang="ja-JP" altLang="en-US"/>
        </a:p>
      </dgm:t>
    </dgm:pt>
    <dgm:pt modelId="{2BD3F9D5-EECE-42DA-A60D-8A3E09EC28BE}" type="pres">
      <dgm:prSet presAssocID="{9A478F89-1D21-4743-9F3E-A0C997A52D06}" presName="desTx" presStyleLbl="fgAcc1" presStyleIdx="2" presStyleCnt="3" custScaleX="116851">
        <dgm:presLayoutVars>
          <dgm:bulletEnabled val="1"/>
        </dgm:presLayoutVars>
      </dgm:prSet>
      <dgm:spPr/>
      <dgm:t>
        <a:bodyPr/>
        <a:lstStyle/>
        <a:p>
          <a:endParaRPr kumimoji="1" lang="ja-JP" altLang="en-US"/>
        </a:p>
      </dgm:t>
    </dgm:pt>
  </dgm:ptLst>
  <dgm:cxnLst>
    <dgm:cxn modelId="{FF84CF9E-A990-4B32-BE29-851DCC411223}" type="presOf" srcId="{EA535785-1161-475F-9FD0-F4B07DE593CE}" destId="{34B7A7B2-8D79-4C90-B29A-585637DC03F2}" srcOrd="0" destOrd="0" presId="urn:microsoft.com/office/officeart/2005/8/layout/process3"/>
    <dgm:cxn modelId="{483AA3E4-88F3-4AEF-B29D-3F72C855EFB4}" type="presOf" srcId="{08654065-B315-4587-9F9B-3EAF11333036}" destId="{3DAFA88A-925C-480F-A314-C5CDB33000BC}" srcOrd="0" destOrd="0" presId="urn:microsoft.com/office/officeart/2005/8/layout/process3"/>
    <dgm:cxn modelId="{B6077EB0-6BFF-4B79-8481-73C58FB33924}" type="presOf" srcId="{08654065-B315-4587-9F9B-3EAF11333036}" destId="{BF122060-EADB-4ADE-943F-3CB6B76522CC}" srcOrd="1" destOrd="0" presId="urn:microsoft.com/office/officeart/2005/8/layout/process3"/>
    <dgm:cxn modelId="{DE0AE9D9-A3F1-4020-A026-432D570096F3}" type="presOf" srcId="{04311BC5-44F1-416C-AB35-761CD534BC4F}" destId="{2DCB824A-8DED-4B41-9666-6295E971A03A}" srcOrd="0" destOrd="0" presId="urn:microsoft.com/office/officeart/2005/8/layout/process3"/>
    <dgm:cxn modelId="{69EBA9C7-D8E4-459D-AB58-AF5C1E3C7587}" srcId="{EA198DC3-C9A5-4A59-8093-236C5708E3E8}" destId="{EA535785-1161-475F-9FD0-F4B07DE593CE}" srcOrd="0" destOrd="0" parTransId="{E943A9BF-C8B1-4B97-AB27-A845C6D243D4}" sibTransId="{4CD683D4-A332-4F36-8E73-371C83472072}"/>
    <dgm:cxn modelId="{E26766F9-8C05-431C-85AE-169CB45E8732}" srcId="{04311BC5-44F1-416C-AB35-761CD534BC4F}" destId="{9A478F89-1D21-4743-9F3E-A0C997A52D06}" srcOrd="2" destOrd="0" parTransId="{C18A36F3-027D-4C6F-808C-09DAA5E16254}" sibTransId="{B209259B-C745-4CE4-A4EF-351F9FFF4CE4}"/>
    <dgm:cxn modelId="{1EF927ED-BDD9-4FEA-A612-61533DD27287}" type="presOf" srcId="{43F0C2D4-DD3C-4398-A4FE-E0F8B2DC209F}" destId="{34B7A7B2-8D79-4C90-B29A-585637DC03F2}" srcOrd="0" destOrd="1" presId="urn:microsoft.com/office/officeart/2005/8/layout/process3"/>
    <dgm:cxn modelId="{C841FF8F-749A-4F78-BD02-214004BCBDCE}" srcId="{04311BC5-44F1-416C-AB35-761CD534BC4F}" destId="{EFD8A738-B523-450F-B6E2-5E32BD21A9B4}" srcOrd="0" destOrd="0" parTransId="{95758DE0-72CD-45B5-8FC4-B6CD525CB04C}" sibTransId="{633D7E86-7715-43E9-9FDE-002FAF2C52C3}"/>
    <dgm:cxn modelId="{9DF5A80B-313A-4E91-BADF-0F5309E2A0EC}" type="presOf" srcId="{9A478F89-1D21-4743-9F3E-A0C997A52D06}" destId="{B4205F3D-F70E-4696-80CD-B4B5498D4164}" srcOrd="1" destOrd="0" presId="urn:microsoft.com/office/officeart/2005/8/layout/process3"/>
    <dgm:cxn modelId="{F31C106F-0FF1-4371-8F4F-892650F2668E}" type="presOf" srcId="{EA198DC3-C9A5-4A59-8093-236C5708E3E8}" destId="{77594AC0-298B-4C51-9B91-BF47A1A746A5}" srcOrd="1" destOrd="0" presId="urn:microsoft.com/office/officeart/2005/8/layout/process3"/>
    <dgm:cxn modelId="{D9CEC0E5-422D-45BC-BF64-952391BCB29E}" srcId="{EFD8A738-B523-450F-B6E2-5E32BD21A9B4}" destId="{6459379A-DC02-4E2A-959E-E8AB709C4333}" srcOrd="1" destOrd="0" parTransId="{B5FA3AD9-C1EC-42DD-9A25-080293635E48}" sibTransId="{5497EC67-20DE-4FBD-A1D9-5DCE36A52B2C}"/>
    <dgm:cxn modelId="{D6F501B5-04D2-469D-AA74-AF9EAD553C99}" type="presOf" srcId="{EFD8A738-B523-450F-B6E2-5E32BD21A9B4}" destId="{DE05FBD5-F3F4-47E7-B060-20C1001EC199}" srcOrd="0" destOrd="0" presId="urn:microsoft.com/office/officeart/2005/8/layout/process3"/>
    <dgm:cxn modelId="{3E773365-951C-4CC2-A3E2-20568F41EFD3}" type="presOf" srcId="{6459379A-DC02-4E2A-959E-E8AB709C4333}" destId="{D995F484-4C4A-4062-9998-A53011C930C0}" srcOrd="0" destOrd="1" presId="urn:microsoft.com/office/officeart/2005/8/layout/process3"/>
    <dgm:cxn modelId="{F96C7DC3-8DA4-4490-995C-FBF874B10A1A}" type="presOf" srcId="{EA198DC3-C9A5-4A59-8093-236C5708E3E8}" destId="{BF753106-0C4A-4764-840E-82FF44367D29}" srcOrd="0" destOrd="0" presId="urn:microsoft.com/office/officeart/2005/8/layout/process3"/>
    <dgm:cxn modelId="{51FE867E-8D99-4834-80D4-947BAD6D078E}" srcId="{EFD8A738-B523-450F-B6E2-5E32BD21A9B4}" destId="{0FA0E62B-A9D5-4692-8BC6-40AF9EA048E8}" srcOrd="0" destOrd="0" parTransId="{76D7C751-BED9-4265-B85F-F30D5D5DEDB5}" sibTransId="{6983537A-FC69-4550-9B37-D62DFEB15629}"/>
    <dgm:cxn modelId="{022ECD08-CD7C-44AA-B207-E3DEBDA9B0A9}" type="presOf" srcId="{AF94DE81-373F-4373-8370-681A316E6AF0}" destId="{2BD3F9D5-EECE-42DA-A60D-8A3E09EC28BE}" srcOrd="0" destOrd="0" presId="urn:microsoft.com/office/officeart/2005/8/layout/process3"/>
    <dgm:cxn modelId="{3665592C-57B7-4064-B8A5-BAB686905C81}" type="presOf" srcId="{9A478F89-1D21-4743-9F3E-A0C997A52D06}" destId="{3E20CA69-D64D-43B7-97ED-9CDDECB9F595}" srcOrd="0" destOrd="0" presId="urn:microsoft.com/office/officeart/2005/8/layout/process3"/>
    <dgm:cxn modelId="{9720C6F0-0828-41AB-93FA-59C797EA3925}" srcId="{04311BC5-44F1-416C-AB35-761CD534BC4F}" destId="{EA198DC3-C9A5-4A59-8093-236C5708E3E8}" srcOrd="1" destOrd="0" parTransId="{51311446-3F29-4253-9E59-86B321D59F01}" sibTransId="{08654065-B315-4587-9F9B-3EAF11333036}"/>
    <dgm:cxn modelId="{91433CBB-95F0-4911-B59E-ACA6334D8C6B}" type="presOf" srcId="{633D7E86-7715-43E9-9FDE-002FAF2C52C3}" destId="{35A38742-C8EC-43D7-9997-AF56494E4D31}" srcOrd="0" destOrd="0" presId="urn:microsoft.com/office/officeart/2005/8/layout/process3"/>
    <dgm:cxn modelId="{D9FA45A5-1E43-4DD2-8850-44F068089E6A}" type="presOf" srcId="{633D7E86-7715-43E9-9FDE-002FAF2C52C3}" destId="{AFBFD82C-28D9-4B37-B066-0DC516295D8C}" srcOrd="1" destOrd="0" presId="urn:microsoft.com/office/officeart/2005/8/layout/process3"/>
    <dgm:cxn modelId="{113DB70A-4E0A-433D-ADC8-456329F9E6C5}" srcId="{9A478F89-1D21-4743-9F3E-A0C997A52D06}" destId="{AF94DE81-373F-4373-8370-681A316E6AF0}" srcOrd="0" destOrd="0" parTransId="{178F09EF-A029-44A6-9E41-98AFC422C502}" sibTransId="{2701C632-D24F-4291-B2C3-2243803520CB}"/>
    <dgm:cxn modelId="{0034BF5D-A3D5-45A0-AD3D-8AB36E6E75EA}" type="presOf" srcId="{5C762D91-D6F5-4B0B-B8F3-DDE285E5268D}" destId="{2BD3F9D5-EECE-42DA-A60D-8A3E09EC28BE}" srcOrd="0" destOrd="1" presId="urn:microsoft.com/office/officeart/2005/8/layout/process3"/>
    <dgm:cxn modelId="{C8EA511A-2935-4129-BF9E-807A01E40E01}" type="presOf" srcId="{0FA0E62B-A9D5-4692-8BC6-40AF9EA048E8}" destId="{D995F484-4C4A-4062-9998-A53011C930C0}" srcOrd="0" destOrd="0" presId="urn:microsoft.com/office/officeart/2005/8/layout/process3"/>
    <dgm:cxn modelId="{FB2DFE35-9909-4226-88C3-C7D9850D9BA5}" srcId="{9A478F89-1D21-4743-9F3E-A0C997A52D06}" destId="{5C762D91-D6F5-4B0B-B8F3-DDE285E5268D}" srcOrd="1" destOrd="0" parTransId="{E90FB081-558F-4693-A17F-30CAD092A583}" sibTransId="{1355D297-3AAC-40AA-8366-5674AE415A99}"/>
    <dgm:cxn modelId="{FE42041D-9215-4971-8ED4-705963E1AA83}" type="presOf" srcId="{EFD8A738-B523-450F-B6E2-5E32BD21A9B4}" destId="{1E7FC97D-3C11-42BF-ABC8-F77EE43B615E}" srcOrd="1" destOrd="0" presId="urn:microsoft.com/office/officeart/2005/8/layout/process3"/>
    <dgm:cxn modelId="{0B470C02-361A-4FF5-B3F9-5B5B931FDE6F}" srcId="{EA198DC3-C9A5-4A59-8093-236C5708E3E8}" destId="{43F0C2D4-DD3C-4398-A4FE-E0F8B2DC209F}" srcOrd="1" destOrd="0" parTransId="{D5F7BD66-1BAA-400F-9CD2-09570EACA6D6}" sibTransId="{CE29C80D-273B-4EC3-9CB3-A61361C39B4F}"/>
    <dgm:cxn modelId="{210E2D93-EF6D-4F82-ABCC-B10BE7E7C55B}" type="presParOf" srcId="{2DCB824A-8DED-4B41-9666-6295E971A03A}" destId="{E45303AC-5C31-4030-A885-D82758DB3A6D}" srcOrd="0" destOrd="0" presId="urn:microsoft.com/office/officeart/2005/8/layout/process3"/>
    <dgm:cxn modelId="{50D69529-46FF-4B7D-9D58-9C5AC718549F}" type="presParOf" srcId="{E45303AC-5C31-4030-A885-D82758DB3A6D}" destId="{DE05FBD5-F3F4-47E7-B060-20C1001EC199}" srcOrd="0" destOrd="0" presId="urn:microsoft.com/office/officeart/2005/8/layout/process3"/>
    <dgm:cxn modelId="{3E7C1FAB-474E-4A0E-8A07-362AE3E47E5B}" type="presParOf" srcId="{E45303AC-5C31-4030-A885-D82758DB3A6D}" destId="{1E7FC97D-3C11-42BF-ABC8-F77EE43B615E}" srcOrd="1" destOrd="0" presId="urn:microsoft.com/office/officeart/2005/8/layout/process3"/>
    <dgm:cxn modelId="{FD76563B-2437-4DD0-870F-FC0B50EEAC49}" type="presParOf" srcId="{E45303AC-5C31-4030-A885-D82758DB3A6D}" destId="{D995F484-4C4A-4062-9998-A53011C930C0}" srcOrd="2" destOrd="0" presId="urn:microsoft.com/office/officeart/2005/8/layout/process3"/>
    <dgm:cxn modelId="{1351DA68-C1F5-41D9-85D6-DC08E1605ACD}" type="presParOf" srcId="{2DCB824A-8DED-4B41-9666-6295E971A03A}" destId="{35A38742-C8EC-43D7-9997-AF56494E4D31}" srcOrd="1" destOrd="0" presId="urn:microsoft.com/office/officeart/2005/8/layout/process3"/>
    <dgm:cxn modelId="{462308E8-6769-4A8E-8F3F-DF66A7309523}" type="presParOf" srcId="{35A38742-C8EC-43D7-9997-AF56494E4D31}" destId="{AFBFD82C-28D9-4B37-B066-0DC516295D8C}" srcOrd="0" destOrd="0" presId="urn:microsoft.com/office/officeart/2005/8/layout/process3"/>
    <dgm:cxn modelId="{E6F91704-5D60-40A7-A379-7BC6C5098665}" type="presParOf" srcId="{2DCB824A-8DED-4B41-9666-6295E971A03A}" destId="{8AFEE49E-208B-4EDC-881E-BE19BA06608F}" srcOrd="2" destOrd="0" presId="urn:microsoft.com/office/officeart/2005/8/layout/process3"/>
    <dgm:cxn modelId="{AC25AC0D-BAA0-4A66-A004-EB32053F5D63}" type="presParOf" srcId="{8AFEE49E-208B-4EDC-881E-BE19BA06608F}" destId="{BF753106-0C4A-4764-840E-82FF44367D29}" srcOrd="0" destOrd="0" presId="urn:microsoft.com/office/officeart/2005/8/layout/process3"/>
    <dgm:cxn modelId="{9FDD0A9B-9670-4018-9641-5AF1D778BD72}" type="presParOf" srcId="{8AFEE49E-208B-4EDC-881E-BE19BA06608F}" destId="{77594AC0-298B-4C51-9B91-BF47A1A746A5}" srcOrd="1" destOrd="0" presId="urn:microsoft.com/office/officeart/2005/8/layout/process3"/>
    <dgm:cxn modelId="{D32135B5-AD74-47F8-BC7B-1DBAF7E57329}" type="presParOf" srcId="{8AFEE49E-208B-4EDC-881E-BE19BA06608F}" destId="{34B7A7B2-8D79-4C90-B29A-585637DC03F2}" srcOrd="2" destOrd="0" presId="urn:microsoft.com/office/officeart/2005/8/layout/process3"/>
    <dgm:cxn modelId="{C4B197A4-E721-4C41-AE3F-3C748B5F9A29}" type="presParOf" srcId="{2DCB824A-8DED-4B41-9666-6295E971A03A}" destId="{3DAFA88A-925C-480F-A314-C5CDB33000BC}" srcOrd="3" destOrd="0" presId="urn:microsoft.com/office/officeart/2005/8/layout/process3"/>
    <dgm:cxn modelId="{E461F75B-372D-4431-B0DE-324E982A203F}" type="presParOf" srcId="{3DAFA88A-925C-480F-A314-C5CDB33000BC}" destId="{BF122060-EADB-4ADE-943F-3CB6B76522CC}" srcOrd="0" destOrd="0" presId="urn:microsoft.com/office/officeart/2005/8/layout/process3"/>
    <dgm:cxn modelId="{18042810-A0EF-4C90-A3FE-071D5AA90CF9}" type="presParOf" srcId="{2DCB824A-8DED-4B41-9666-6295E971A03A}" destId="{70A5D9F0-B366-45AB-AF9F-49A2F878409E}" srcOrd="4" destOrd="0" presId="urn:microsoft.com/office/officeart/2005/8/layout/process3"/>
    <dgm:cxn modelId="{B600284C-2E27-449B-8CCF-BCAC1D5E210B}" type="presParOf" srcId="{70A5D9F0-B366-45AB-AF9F-49A2F878409E}" destId="{3E20CA69-D64D-43B7-97ED-9CDDECB9F595}" srcOrd="0" destOrd="0" presId="urn:microsoft.com/office/officeart/2005/8/layout/process3"/>
    <dgm:cxn modelId="{68AC4AFC-0831-42A5-BCB5-710612574EB4}" type="presParOf" srcId="{70A5D9F0-B366-45AB-AF9F-49A2F878409E}" destId="{B4205F3D-F70E-4696-80CD-B4B5498D4164}" srcOrd="1" destOrd="0" presId="urn:microsoft.com/office/officeart/2005/8/layout/process3"/>
    <dgm:cxn modelId="{DC444348-4300-478D-8DE4-C9444AF4130B}" type="presParOf" srcId="{70A5D9F0-B366-45AB-AF9F-49A2F878409E}" destId="{2BD3F9D5-EECE-42DA-A60D-8A3E09EC28BE}" srcOrd="2" destOrd="0" presId="urn:microsoft.com/office/officeart/2005/8/layout/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F9ED16B-E76D-447F-97A3-A75844AC2DA5}" type="doc">
      <dgm:prSet loTypeId="urn:microsoft.com/office/officeart/2005/8/layout/hProcess9" loCatId="process" qsTypeId="urn:microsoft.com/office/officeart/2005/8/quickstyle/simple4" qsCatId="simple" csTypeId="urn:microsoft.com/office/officeart/2005/8/colors/colorful4" csCatId="colorful" phldr="1"/>
      <dgm:spPr/>
    </dgm:pt>
    <dgm:pt modelId="{44F82EB1-94D8-47DD-B50C-CB15FAC313A2}">
      <dgm:prSet phldrT="[テキスト]"/>
      <dgm:spPr/>
      <dgm:t>
        <a:bodyPr/>
        <a:lstStyle/>
        <a:p>
          <a:r>
            <a:rPr kumimoji="1" lang="ja-JP" altLang="en-US" dirty="0" smtClean="0"/>
            <a:t>認知的</a:t>
          </a:r>
          <a:endParaRPr kumimoji="1" lang="en-US" altLang="ja-JP" dirty="0" smtClean="0"/>
        </a:p>
        <a:p>
          <a:r>
            <a:rPr kumimoji="1" lang="ja-JP" altLang="en-US" dirty="0" smtClean="0"/>
            <a:t>ロイヤルティ</a:t>
          </a:r>
          <a:endParaRPr kumimoji="1" lang="ja-JP" altLang="en-US" dirty="0"/>
        </a:p>
      </dgm:t>
    </dgm:pt>
    <dgm:pt modelId="{0A484453-58A9-464D-9729-DF96B2D8927D}" type="parTrans" cxnId="{15201BE4-7578-4AA9-8290-1B7B28F239FD}">
      <dgm:prSet/>
      <dgm:spPr/>
      <dgm:t>
        <a:bodyPr/>
        <a:lstStyle/>
        <a:p>
          <a:endParaRPr kumimoji="1" lang="ja-JP" altLang="en-US"/>
        </a:p>
      </dgm:t>
    </dgm:pt>
    <dgm:pt modelId="{392316EC-5503-4235-A0E7-733854B64DF9}" type="sibTrans" cxnId="{15201BE4-7578-4AA9-8290-1B7B28F239FD}">
      <dgm:prSet/>
      <dgm:spPr/>
      <dgm:t>
        <a:bodyPr/>
        <a:lstStyle/>
        <a:p>
          <a:endParaRPr kumimoji="1" lang="ja-JP" altLang="en-US"/>
        </a:p>
      </dgm:t>
    </dgm:pt>
    <dgm:pt modelId="{08C3FC91-B9B5-4EE7-84BB-D7E7DABD8C33}">
      <dgm:prSet phldrT="[テキスト]"/>
      <dgm:spPr/>
      <dgm:t>
        <a:bodyPr/>
        <a:lstStyle/>
        <a:p>
          <a:r>
            <a:rPr kumimoji="1" lang="ja-JP" altLang="en-US" dirty="0" smtClean="0"/>
            <a:t>感情的</a:t>
          </a:r>
          <a:endParaRPr kumimoji="1" lang="en-US" altLang="ja-JP" dirty="0" smtClean="0"/>
        </a:p>
        <a:p>
          <a:r>
            <a:rPr kumimoji="1" lang="ja-JP" altLang="en-US" dirty="0" smtClean="0"/>
            <a:t>ロイヤルティ</a:t>
          </a:r>
          <a:endParaRPr kumimoji="1" lang="ja-JP" altLang="en-US" dirty="0"/>
        </a:p>
      </dgm:t>
    </dgm:pt>
    <dgm:pt modelId="{C46E8561-F79C-4D79-A43E-2C0420541666}" type="parTrans" cxnId="{592FB443-E225-4906-8649-1F80599BD686}">
      <dgm:prSet/>
      <dgm:spPr/>
      <dgm:t>
        <a:bodyPr/>
        <a:lstStyle/>
        <a:p>
          <a:endParaRPr kumimoji="1" lang="ja-JP" altLang="en-US"/>
        </a:p>
      </dgm:t>
    </dgm:pt>
    <dgm:pt modelId="{87A6BA2B-37D0-42C7-BF67-CBB440D78A94}" type="sibTrans" cxnId="{592FB443-E225-4906-8649-1F80599BD686}">
      <dgm:prSet/>
      <dgm:spPr/>
      <dgm:t>
        <a:bodyPr/>
        <a:lstStyle/>
        <a:p>
          <a:endParaRPr kumimoji="1" lang="ja-JP" altLang="en-US"/>
        </a:p>
      </dgm:t>
    </dgm:pt>
    <dgm:pt modelId="{20239120-0C1E-44B2-BA7D-6E3EE4833490}">
      <dgm:prSet phldrT="[テキスト]"/>
      <dgm:spPr/>
      <dgm:t>
        <a:bodyPr/>
        <a:lstStyle/>
        <a:p>
          <a:r>
            <a:rPr kumimoji="1" lang="ja-JP" altLang="en-US" dirty="0" smtClean="0"/>
            <a:t>行動意欲的</a:t>
          </a:r>
          <a:endParaRPr kumimoji="1" lang="en-US" altLang="ja-JP" dirty="0" smtClean="0"/>
        </a:p>
        <a:p>
          <a:r>
            <a:rPr kumimoji="1" lang="ja-JP" altLang="en-US" dirty="0" smtClean="0"/>
            <a:t>ロイヤルティ</a:t>
          </a:r>
          <a:endParaRPr kumimoji="1" lang="ja-JP" altLang="en-US" dirty="0"/>
        </a:p>
      </dgm:t>
    </dgm:pt>
    <dgm:pt modelId="{BB6B963A-EF85-4720-B1E5-2EECB82039F4}" type="parTrans" cxnId="{2BBE700F-4807-49E0-831D-C430B224C300}">
      <dgm:prSet/>
      <dgm:spPr/>
      <dgm:t>
        <a:bodyPr/>
        <a:lstStyle/>
        <a:p>
          <a:endParaRPr kumimoji="1" lang="ja-JP" altLang="en-US"/>
        </a:p>
      </dgm:t>
    </dgm:pt>
    <dgm:pt modelId="{EFBA8AF2-94B4-4FB8-987A-AFEA819FDC69}" type="sibTrans" cxnId="{2BBE700F-4807-49E0-831D-C430B224C300}">
      <dgm:prSet/>
      <dgm:spPr/>
      <dgm:t>
        <a:bodyPr/>
        <a:lstStyle/>
        <a:p>
          <a:endParaRPr kumimoji="1" lang="ja-JP" altLang="en-US"/>
        </a:p>
      </dgm:t>
    </dgm:pt>
    <dgm:pt modelId="{35D861D1-6DC1-4CAE-98BD-54D21885F5F5}">
      <dgm:prSet phldrT="[テキスト]"/>
      <dgm:spPr/>
      <dgm:t>
        <a:bodyPr/>
        <a:lstStyle/>
        <a:p>
          <a:r>
            <a:rPr kumimoji="1" lang="ja-JP" altLang="en-US" dirty="0" smtClean="0"/>
            <a:t>行動的</a:t>
          </a:r>
          <a:endParaRPr kumimoji="1" lang="en-US" altLang="ja-JP" dirty="0" smtClean="0"/>
        </a:p>
        <a:p>
          <a:r>
            <a:rPr kumimoji="1" lang="ja-JP" altLang="en-US" dirty="0" smtClean="0"/>
            <a:t>ロイヤルティ</a:t>
          </a:r>
          <a:endParaRPr kumimoji="1" lang="ja-JP" altLang="en-US" dirty="0"/>
        </a:p>
      </dgm:t>
    </dgm:pt>
    <dgm:pt modelId="{A6D45C08-DC77-454D-A626-58553A3E0FD2}" type="parTrans" cxnId="{DDA5F08B-2D45-4AF5-ADCA-A663E3229CDF}">
      <dgm:prSet/>
      <dgm:spPr/>
      <dgm:t>
        <a:bodyPr/>
        <a:lstStyle/>
        <a:p>
          <a:endParaRPr kumimoji="1" lang="ja-JP" altLang="en-US"/>
        </a:p>
      </dgm:t>
    </dgm:pt>
    <dgm:pt modelId="{54D78C5C-34CA-42B7-869B-F83136F34999}" type="sibTrans" cxnId="{DDA5F08B-2D45-4AF5-ADCA-A663E3229CDF}">
      <dgm:prSet/>
      <dgm:spPr/>
      <dgm:t>
        <a:bodyPr/>
        <a:lstStyle/>
        <a:p>
          <a:endParaRPr kumimoji="1" lang="ja-JP" altLang="en-US"/>
        </a:p>
      </dgm:t>
    </dgm:pt>
    <dgm:pt modelId="{80B8625E-F626-4512-BDA5-3163D45CC16C}" type="pres">
      <dgm:prSet presAssocID="{2F9ED16B-E76D-447F-97A3-A75844AC2DA5}" presName="CompostProcess" presStyleCnt="0">
        <dgm:presLayoutVars>
          <dgm:dir/>
          <dgm:resizeHandles val="exact"/>
        </dgm:presLayoutVars>
      </dgm:prSet>
      <dgm:spPr/>
    </dgm:pt>
    <dgm:pt modelId="{A5CFA7AD-08DC-457C-ADDF-8F1C2EB666D4}" type="pres">
      <dgm:prSet presAssocID="{2F9ED16B-E76D-447F-97A3-A75844AC2DA5}" presName="arrow" presStyleLbl="bgShp" presStyleIdx="0" presStyleCnt="1"/>
      <dgm:spPr/>
    </dgm:pt>
    <dgm:pt modelId="{4021E680-9B09-446F-8212-2317619DAD6B}" type="pres">
      <dgm:prSet presAssocID="{2F9ED16B-E76D-447F-97A3-A75844AC2DA5}" presName="linearProcess" presStyleCnt="0"/>
      <dgm:spPr/>
    </dgm:pt>
    <dgm:pt modelId="{8FBDA3A9-A664-44A2-AC94-FB35A1D2A070}" type="pres">
      <dgm:prSet presAssocID="{44F82EB1-94D8-47DD-B50C-CB15FAC313A2}" presName="textNode" presStyleLbl="node1" presStyleIdx="0" presStyleCnt="4">
        <dgm:presLayoutVars>
          <dgm:bulletEnabled val="1"/>
        </dgm:presLayoutVars>
      </dgm:prSet>
      <dgm:spPr/>
      <dgm:t>
        <a:bodyPr/>
        <a:lstStyle/>
        <a:p>
          <a:endParaRPr kumimoji="1" lang="ja-JP" altLang="en-US"/>
        </a:p>
      </dgm:t>
    </dgm:pt>
    <dgm:pt modelId="{F5EC86C3-E1AC-429D-8671-8BE60FC89168}" type="pres">
      <dgm:prSet presAssocID="{392316EC-5503-4235-A0E7-733854B64DF9}" presName="sibTrans" presStyleCnt="0"/>
      <dgm:spPr/>
    </dgm:pt>
    <dgm:pt modelId="{47278A7E-54D9-4E13-A3C3-7BB882789085}" type="pres">
      <dgm:prSet presAssocID="{08C3FC91-B9B5-4EE7-84BB-D7E7DABD8C33}" presName="textNode" presStyleLbl="node1" presStyleIdx="1" presStyleCnt="4">
        <dgm:presLayoutVars>
          <dgm:bulletEnabled val="1"/>
        </dgm:presLayoutVars>
      </dgm:prSet>
      <dgm:spPr/>
      <dgm:t>
        <a:bodyPr/>
        <a:lstStyle/>
        <a:p>
          <a:endParaRPr kumimoji="1" lang="ja-JP" altLang="en-US"/>
        </a:p>
      </dgm:t>
    </dgm:pt>
    <dgm:pt modelId="{5293DAC7-3A3D-4ECC-B1EE-0E8A027FFDBB}" type="pres">
      <dgm:prSet presAssocID="{87A6BA2B-37D0-42C7-BF67-CBB440D78A94}" presName="sibTrans" presStyleCnt="0"/>
      <dgm:spPr/>
    </dgm:pt>
    <dgm:pt modelId="{292BDBBC-1917-4D3E-BA17-8D2C0EE5BFC8}" type="pres">
      <dgm:prSet presAssocID="{20239120-0C1E-44B2-BA7D-6E3EE4833490}" presName="textNode" presStyleLbl="node1" presStyleIdx="2" presStyleCnt="4">
        <dgm:presLayoutVars>
          <dgm:bulletEnabled val="1"/>
        </dgm:presLayoutVars>
      </dgm:prSet>
      <dgm:spPr/>
      <dgm:t>
        <a:bodyPr/>
        <a:lstStyle/>
        <a:p>
          <a:endParaRPr kumimoji="1" lang="ja-JP" altLang="en-US"/>
        </a:p>
      </dgm:t>
    </dgm:pt>
    <dgm:pt modelId="{199ED68F-347B-4DA5-B515-01A0B092F405}" type="pres">
      <dgm:prSet presAssocID="{EFBA8AF2-94B4-4FB8-987A-AFEA819FDC69}" presName="sibTrans" presStyleCnt="0"/>
      <dgm:spPr/>
    </dgm:pt>
    <dgm:pt modelId="{7F63B3B7-2F72-4FB9-B3D6-886C1D5B232C}" type="pres">
      <dgm:prSet presAssocID="{35D861D1-6DC1-4CAE-98BD-54D21885F5F5}" presName="textNode" presStyleLbl="node1" presStyleIdx="3" presStyleCnt="4">
        <dgm:presLayoutVars>
          <dgm:bulletEnabled val="1"/>
        </dgm:presLayoutVars>
      </dgm:prSet>
      <dgm:spPr/>
      <dgm:t>
        <a:bodyPr/>
        <a:lstStyle/>
        <a:p>
          <a:endParaRPr kumimoji="1" lang="ja-JP" altLang="en-US"/>
        </a:p>
      </dgm:t>
    </dgm:pt>
  </dgm:ptLst>
  <dgm:cxnLst>
    <dgm:cxn modelId="{671B657D-815A-4BFD-9FE4-CD47D532FA23}" type="presOf" srcId="{35D861D1-6DC1-4CAE-98BD-54D21885F5F5}" destId="{7F63B3B7-2F72-4FB9-B3D6-886C1D5B232C}" srcOrd="0" destOrd="0" presId="urn:microsoft.com/office/officeart/2005/8/layout/hProcess9"/>
    <dgm:cxn modelId="{2BBE700F-4807-49E0-831D-C430B224C300}" srcId="{2F9ED16B-E76D-447F-97A3-A75844AC2DA5}" destId="{20239120-0C1E-44B2-BA7D-6E3EE4833490}" srcOrd="2" destOrd="0" parTransId="{BB6B963A-EF85-4720-B1E5-2EECB82039F4}" sibTransId="{EFBA8AF2-94B4-4FB8-987A-AFEA819FDC69}"/>
    <dgm:cxn modelId="{CDC04383-E7D6-41D4-B16B-55F5362A15D4}" type="presOf" srcId="{20239120-0C1E-44B2-BA7D-6E3EE4833490}" destId="{292BDBBC-1917-4D3E-BA17-8D2C0EE5BFC8}" srcOrd="0" destOrd="0" presId="urn:microsoft.com/office/officeart/2005/8/layout/hProcess9"/>
    <dgm:cxn modelId="{592FB443-E225-4906-8649-1F80599BD686}" srcId="{2F9ED16B-E76D-447F-97A3-A75844AC2DA5}" destId="{08C3FC91-B9B5-4EE7-84BB-D7E7DABD8C33}" srcOrd="1" destOrd="0" parTransId="{C46E8561-F79C-4D79-A43E-2C0420541666}" sibTransId="{87A6BA2B-37D0-42C7-BF67-CBB440D78A94}"/>
    <dgm:cxn modelId="{20CD19EC-16AF-42F4-B671-983F1B972E77}" type="presOf" srcId="{2F9ED16B-E76D-447F-97A3-A75844AC2DA5}" destId="{80B8625E-F626-4512-BDA5-3163D45CC16C}" srcOrd="0" destOrd="0" presId="urn:microsoft.com/office/officeart/2005/8/layout/hProcess9"/>
    <dgm:cxn modelId="{DDA5F08B-2D45-4AF5-ADCA-A663E3229CDF}" srcId="{2F9ED16B-E76D-447F-97A3-A75844AC2DA5}" destId="{35D861D1-6DC1-4CAE-98BD-54D21885F5F5}" srcOrd="3" destOrd="0" parTransId="{A6D45C08-DC77-454D-A626-58553A3E0FD2}" sibTransId="{54D78C5C-34CA-42B7-869B-F83136F34999}"/>
    <dgm:cxn modelId="{3933EA01-6B00-4AB1-B8BC-118B222699B5}" type="presOf" srcId="{08C3FC91-B9B5-4EE7-84BB-D7E7DABD8C33}" destId="{47278A7E-54D9-4E13-A3C3-7BB882789085}" srcOrd="0" destOrd="0" presId="urn:microsoft.com/office/officeart/2005/8/layout/hProcess9"/>
    <dgm:cxn modelId="{15201BE4-7578-4AA9-8290-1B7B28F239FD}" srcId="{2F9ED16B-E76D-447F-97A3-A75844AC2DA5}" destId="{44F82EB1-94D8-47DD-B50C-CB15FAC313A2}" srcOrd="0" destOrd="0" parTransId="{0A484453-58A9-464D-9729-DF96B2D8927D}" sibTransId="{392316EC-5503-4235-A0E7-733854B64DF9}"/>
    <dgm:cxn modelId="{08A72157-5E1E-4549-93CD-33A4BA1CE153}" type="presOf" srcId="{44F82EB1-94D8-47DD-B50C-CB15FAC313A2}" destId="{8FBDA3A9-A664-44A2-AC94-FB35A1D2A070}" srcOrd="0" destOrd="0" presId="urn:microsoft.com/office/officeart/2005/8/layout/hProcess9"/>
    <dgm:cxn modelId="{9AC82FF4-75EA-40D9-8BB9-D3DF25976066}" type="presParOf" srcId="{80B8625E-F626-4512-BDA5-3163D45CC16C}" destId="{A5CFA7AD-08DC-457C-ADDF-8F1C2EB666D4}" srcOrd="0" destOrd="0" presId="urn:microsoft.com/office/officeart/2005/8/layout/hProcess9"/>
    <dgm:cxn modelId="{3BBDA427-0BB9-4902-A0E9-5AC56D3D368F}" type="presParOf" srcId="{80B8625E-F626-4512-BDA5-3163D45CC16C}" destId="{4021E680-9B09-446F-8212-2317619DAD6B}" srcOrd="1" destOrd="0" presId="urn:microsoft.com/office/officeart/2005/8/layout/hProcess9"/>
    <dgm:cxn modelId="{C2CFD541-B4C2-4A80-9E07-188FC698A9F7}" type="presParOf" srcId="{4021E680-9B09-446F-8212-2317619DAD6B}" destId="{8FBDA3A9-A664-44A2-AC94-FB35A1D2A070}" srcOrd="0" destOrd="0" presId="urn:microsoft.com/office/officeart/2005/8/layout/hProcess9"/>
    <dgm:cxn modelId="{B745D6DE-92C2-4338-AEAF-EA2E0B84807D}" type="presParOf" srcId="{4021E680-9B09-446F-8212-2317619DAD6B}" destId="{F5EC86C3-E1AC-429D-8671-8BE60FC89168}" srcOrd="1" destOrd="0" presId="urn:microsoft.com/office/officeart/2005/8/layout/hProcess9"/>
    <dgm:cxn modelId="{554CDAF6-E715-4DD0-A774-1DA4748C4FEF}" type="presParOf" srcId="{4021E680-9B09-446F-8212-2317619DAD6B}" destId="{47278A7E-54D9-4E13-A3C3-7BB882789085}" srcOrd="2" destOrd="0" presId="urn:microsoft.com/office/officeart/2005/8/layout/hProcess9"/>
    <dgm:cxn modelId="{DC5183D1-2DD5-48F1-8BF1-39702E8DC2B1}" type="presParOf" srcId="{4021E680-9B09-446F-8212-2317619DAD6B}" destId="{5293DAC7-3A3D-4ECC-B1EE-0E8A027FFDBB}" srcOrd="3" destOrd="0" presId="urn:microsoft.com/office/officeart/2005/8/layout/hProcess9"/>
    <dgm:cxn modelId="{4D07E8A3-B964-4903-8385-BB9E0324E70E}" type="presParOf" srcId="{4021E680-9B09-446F-8212-2317619DAD6B}" destId="{292BDBBC-1917-4D3E-BA17-8D2C0EE5BFC8}" srcOrd="4" destOrd="0" presId="urn:microsoft.com/office/officeart/2005/8/layout/hProcess9"/>
    <dgm:cxn modelId="{56407562-C67D-457C-8C74-34DF1E00CAE8}" type="presParOf" srcId="{4021E680-9B09-446F-8212-2317619DAD6B}" destId="{199ED68F-347B-4DA5-B515-01A0B092F405}" srcOrd="5" destOrd="0" presId="urn:microsoft.com/office/officeart/2005/8/layout/hProcess9"/>
    <dgm:cxn modelId="{D1D7412A-A7E5-45AE-983D-DD4CD4DFA0AA}" type="presParOf" srcId="{4021E680-9B09-446F-8212-2317619DAD6B}" destId="{7F63B3B7-2F72-4FB9-B3D6-886C1D5B232C}" srcOrd="6"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13BF5CB-72F4-42EE-AD04-284C96C9F7D5}" type="doc">
      <dgm:prSet loTypeId="urn:microsoft.com/office/officeart/2005/8/layout/hProcess9" loCatId="process" qsTypeId="urn:microsoft.com/office/officeart/2005/8/quickstyle/simple1" qsCatId="simple" csTypeId="urn:microsoft.com/office/officeart/2005/8/colors/colorful4" csCatId="colorful" phldr="1"/>
      <dgm:spPr/>
    </dgm:pt>
    <dgm:pt modelId="{82A8D258-A32F-46EB-B9D4-6A48E0110634}">
      <dgm:prSet phldrT="[テキスト]" custT="1"/>
      <dgm:spPr/>
      <dgm:t>
        <a:bodyPr/>
        <a:lstStyle/>
        <a:p>
          <a:r>
            <a:rPr kumimoji="1" lang="ja-JP" altLang="en-US" sz="2000" dirty="0" smtClean="0">
              <a:latin typeface="+mj-ea"/>
              <a:ea typeface="+mj-ea"/>
            </a:rPr>
            <a:t>ブランド連想</a:t>
          </a:r>
          <a:endParaRPr kumimoji="1" lang="ja-JP" altLang="en-US" sz="2000" dirty="0">
            <a:latin typeface="+mj-ea"/>
            <a:ea typeface="+mj-ea"/>
          </a:endParaRPr>
        </a:p>
      </dgm:t>
    </dgm:pt>
    <dgm:pt modelId="{D109DAFB-9D6D-47EC-9258-C18A1470ED1D}" type="parTrans" cxnId="{934356F5-D28F-4AB1-9FB9-B4F242E26C7A}">
      <dgm:prSet/>
      <dgm:spPr/>
      <dgm:t>
        <a:bodyPr/>
        <a:lstStyle/>
        <a:p>
          <a:endParaRPr kumimoji="1" lang="ja-JP" altLang="en-US" sz="1200">
            <a:latin typeface="+mj-ea"/>
            <a:ea typeface="+mj-ea"/>
          </a:endParaRPr>
        </a:p>
      </dgm:t>
    </dgm:pt>
    <dgm:pt modelId="{459990D4-B8EE-4CBA-8FC2-76104DA3EE80}" type="sibTrans" cxnId="{934356F5-D28F-4AB1-9FB9-B4F242E26C7A}">
      <dgm:prSet/>
      <dgm:spPr/>
      <dgm:t>
        <a:bodyPr/>
        <a:lstStyle/>
        <a:p>
          <a:endParaRPr kumimoji="1" lang="ja-JP" altLang="en-US" sz="1200">
            <a:latin typeface="+mj-ea"/>
            <a:ea typeface="+mj-ea"/>
          </a:endParaRPr>
        </a:p>
      </dgm:t>
    </dgm:pt>
    <dgm:pt modelId="{D409382B-C026-4EAA-B91A-38694856C7C0}">
      <dgm:prSet phldrT="[テキスト]" custT="1"/>
      <dgm:spPr/>
      <dgm:t>
        <a:bodyPr/>
        <a:lstStyle/>
        <a:p>
          <a:r>
            <a:rPr kumimoji="1" lang="ja-JP" altLang="en-US" sz="2000" dirty="0" smtClean="0">
              <a:latin typeface="+mj-ea"/>
              <a:ea typeface="+mj-ea"/>
            </a:rPr>
            <a:t>ブランド･イメージ</a:t>
          </a:r>
          <a:endParaRPr kumimoji="1" lang="ja-JP" altLang="en-US" sz="2000" dirty="0">
            <a:latin typeface="+mj-ea"/>
            <a:ea typeface="+mj-ea"/>
          </a:endParaRPr>
        </a:p>
      </dgm:t>
    </dgm:pt>
    <dgm:pt modelId="{FFBB0C83-9661-4F8C-BD6F-F221AD8FD99E}" type="parTrans" cxnId="{5667ECB8-E103-4373-9B00-408D6415D2D1}">
      <dgm:prSet/>
      <dgm:spPr/>
      <dgm:t>
        <a:bodyPr/>
        <a:lstStyle/>
        <a:p>
          <a:endParaRPr kumimoji="1" lang="ja-JP" altLang="en-US" sz="1200">
            <a:latin typeface="+mj-ea"/>
            <a:ea typeface="+mj-ea"/>
          </a:endParaRPr>
        </a:p>
      </dgm:t>
    </dgm:pt>
    <dgm:pt modelId="{13F6C7E4-FD00-4291-9266-3DA679031156}" type="sibTrans" cxnId="{5667ECB8-E103-4373-9B00-408D6415D2D1}">
      <dgm:prSet/>
      <dgm:spPr/>
      <dgm:t>
        <a:bodyPr/>
        <a:lstStyle/>
        <a:p>
          <a:endParaRPr kumimoji="1" lang="ja-JP" altLang="en-US" sz="1200">
            <a:latin typeface="+mj-ea"/>
            <a:ea typeface="+mj-ea"/>
          </a:endParaRPr>
        </a:p>
      </dgm:t>
    </dgm:pt>
    <dgm:pt modelId="{11D66C56-0852-4562-B139-37EBE033A188}">
      <dgm:prSet phldrT="[テキスト]" custT="1"/>
      <dgm:spPr/>
      <dgm:t>
        <a:bodyPr/>
        <a:lstStyle/>
        <a:p>
          <a:r>
            <a:rPr kumimoji="1" lang="ja-JP" altLang="en-US" sz="2000" dirty="0" smtClean="0">
              <a:latin typeface="+mj-ea"/>
              <a:ea typeface="+mj-ea"/>
            </a:rPr>
            <a:t>ストア･イメージ</a:t>
          </a:r>
          <a:endParaRPr kumimoji="1" lang="ja-JP" altLang="en-US" sz="2000" dirty="0">
            <a:latin typeface="+mj-ea"/>
            <a:ea typeface="+mj-ea"/>
          </a:endParaRPr>
        </a:p>
      </dgm:t>
    </dgm:pt>
    <dgm:pt modelId="{6477D308-536A-4A98-9120-9CA34EBAF456}" type="parTrans" cxnId="{89D8ED15-4627-49C5-818B-B0C456BD4339}">
      <dgm:prSet/>
      <dgm:spPr/>
      <dgm:t>
        <a:bodyPr/>
        <a:lstStyle/>
        <a:p>
          <a:endParaRPr kumimoji="1" lang="ja-JP" altLang="en-US" sz="1200">
            <a:latin typeface="+mj-ea"/>
            <a:ea typeface="+mj-ea"/>
          </a:endParaRPr>
        </a:p>
      </dgm:t>
    </dgm:pt>
    <dgm:pt modelId="{9AAD2D1F-6500-41B8-B99E-3A94A2E8C6F7}" type="sibTrans" cxnId="{89D8ED15-4627-49C5-818B-B0C456BD4339}">
      <dgm:prSet/>
      <dgm:spPr/>
      <dgm:t>
        <a:bodyPr/>
        <a:lstStyle/>
        <a:p>
          <a:endParaRPr kumimoji="1" lang="ja-JP" altLang="en-US" sz="1200">
            <a:latin typeface="+mj-ea"/>
            <a:ea typeface="+mj-ea"/>
          </a:endParaRPr>
        </a:p>
      </dgm:t>
    </dgm:pt>
    <dgm:pt modelId="{561A8B44-A1F5-495B-8D34-ED3944E585DB}">
      <dgm:prSet phldrT="[テキスト]" custT="1"/>
      <dgm:spPr/>
      <dgm:t>
        <a:bodyPr/>
        <a:lstStyle/>
        <a:p>
          <a:r>
            <a:rPr kumimoji="1" lang="ja-JP" altLang="en-US" sz="2000" dirty="0" smtClean="0">
              <a:latin typeface="+mj-ea"/>
              <a:ea typeface="+mj-ea"/>
            </a:rPr>
            <a:t>認知的ロイヤルティ</a:t>
          </a:r>
          <a:endParaRPr kumimoji="1" lang="ja-JP" altLang="en-US" sz="2000" dirty="0">
            <a:latin typeface="+mj-ea"/>
            <a:ea typeface="+mj-ea"/>
          </a:endParaRPr>
        </a:p>
      </dgm:t>
    </dgm:pt>
    <dgm:pt modelId="{6F637135-5A90-4E27-982A-83A5DCCCBD33}" type="parTrans" cxnId="{0BACCBFC-7567-4F1B-AED9-8BEDD68CA586}">
      <dgm:prSet/>
      <dgm:spPr/>
      <dgm:t>
        <a:bodyPr/>
        <a:lstStyle/>
        <a:p>
          <a:endParaRPr kumimoji="1" lang="ja-JP" altLang="en-US" sz="1200">
            <a:latin typeface="+mj-ea"/>
            <a:ea typeface="+mj-ea"/>
          </a:endParaRPr>
        </a:p>
      </dgm:t>
    </dgm:pt>
    <dgm:pt modelId="{2BFA9A96-7B5C-4CA4-B238-2155BBFD2452}" type="sibTrans" cxnId="{0BACCBFC-7567-4F1B-AED9-8BEDD68CA586}">
      <dgm:prSet/>
      <dgm:spPr/>
      <dgm:t>
        <a:bodyPr/>
        <a:lstStyle/>
        <a:p>
          <a:endParaRPr kumimoji="1" lang="ja-JP" altLang="en-US" sz="1200">
            <a:latin typeface="+mj-ea"/>
            <a:ea typeface="+mj-ea"/>
          </a:endParaRPr>
        </a:p>
      </dgm:t>
    </dgm:pt>
    <dgm:pt modelId="{AB7319B9-56A3-4D32-B7B4-7B0BB58E7D7D}" type="pres">
      <dgm:prSet presAssocID="{713BF5CB-72F4-42EE-AD04-284C96C9F7D5}" presName="CompostProcess" presStyleCnt="0">
        <dgm:presLayoutVars>
          <dgm:dir/>
          <dgm:resizeHandles val="exact"/>
        </dgm:presLayoutVars>
      </dgm:prSet>
      <dgm:spPr/>
    </dgm:pt>
    <dgm:pt modelId="{EA5DA91F-FAB7-45DE-89BD-5E08A2A7EEC4}" type="pres">
      <dgm:prSet presAssocID="{713BF5CB-72F4-42EE-AD04-284C96C9F7D5}" presName="arrow" presStyleLbl="bgShp" presStyleIdx="0" presStyleCnt="1"/>
      <dgm:spPr/>
    </dgm:pt>
    <dgm:pt modelId="{8E668342-A92F-40F0-BF43-3E5254195185}" type="pres">
      <dgm:prSet presAssocID="{713BF5CB-72F4-42EE-AD04-284C96C9F7D5}" presName="linearProcess" presStyleCnt="0"/>
      <dgm:spPr/>
    </dgm:pt>
    <dgm:pt modelId="{FC552F5E-BFA0-4681-ACD8-C18F5C7E2471}" type="pres">
      <dgm:prSet presAssocID="{82A8D258-A32F-46EB-B9D4-6A48E0110634}" presName="textNode" presStyleLbl="node1" presStyleIdx="0" presStyleCnt="4">
        <dgm:presLayoutVars>
          <dgm:bulletEnabled val="1"/>
        </dgm:presLayoutVars>
      </dgm:prSet>
      <dgm:spPr/>
      <dgm:t>
        <a:bodyPr/>
        <a:lstStyle/>
        <a:p>
          <a:endParaRPr kumimoji="1" lang="ja-JP" altLang="en-US"/>
        </a:p>
      </dgm:t>
    </dgm:pt>
    <dgm:pt modelId="{525FDB5E-F47A-4A5A-9789-8C995DF07212}" type="pres">
      <dgm:prSet presAssocID="{459990D4-B8EE-4CBA-8FC2-76104DA3EE80}" presName="sibTrans" presStyleCnt="0"/>
      <dgm:spPr/>
    </dgm:pt>
    <dgm:pt modelId="{8E35E9E9-CC4C-42E2-B38E-F0DCE8566C6E}" type="pres">
      <dgm:prSet presAssocID="{D409382B-C026-4EAA-B91A-38694856C7C0}" presName="textNode" presStyleLbl="node1" presStyleIdx="1" presStyleCnt="4">
        <dgm:presLayoutVars>
          <dgm:bulletEnabled val="1"/>
        </dgm:presLayoutVars>
      </dgm:prSet>
      <dgm:spPr/>
      <dgm:t>
        <a:bodyPr/>
        <a:lstStyle/>
        <a:p>
          <a:endParaRPr kumimoji="1" lang="ja-JP" altLang="en-US"/>
        </a:p>
      </dgm:t>
    </dgm:pt>
    <dgm:pt modelId="{ED6432B5-8807-41B1-A2E7-41DD1876A7E8}" type="pres">
      <dgm:prSet presAssocID="{13F6C7E4-FD00-4291-9266-3DA679031156}" presName="sibTrans" presStyleCnt="0"/>
      <dgm:spPr/>
    </dgm:pt>
    <dgm:pt modelId="{18F22EF8-775E-4954-9E47-F3E1555F72E5}" type="pres">
      <dgm:prSet presAssocID="{11D66C56-0852-4562-B139-37EBE033A188}" presName="textNode" presStyleLbl="node1" presStyleIdx="2" presStyleCnt="4">
        <dgm:presLayoutVars>
          <dgm:bulletEnabled val="1"/>
        </dgm:presLayoutVars>
      </dgm:prSet>
      <dgm:spPr/>
      <dgm:t>
        <a:bodyPr/>
        <a:lstStyle/>
        <a:p>
          <a:endParaRPr kumimoji="1" lang="ja-JP" altLang="en-US"/>
        </a:p>
      </dgm:t>
    </dgm:pt>
    <dgm:pt modelId="{D557510E-D78A-4CB5-9FAC-74075A4F4452}" type="pres">
      <dgm:prSet presAssocID="{9AAD2D1F-6500-41B8-B99E-3A94A2E8C6F7}" presName="sibTrans" presStyleCnt="0"/>
      <dgm:spPr/>
    </dgm:pt>
    <dgm:pt modelId="{60AFF39B-6BCC-4064-A30B-63B2042040DE}" type="pres">
      <dgm:prSet presAssocID="{561A8B44-A1F5-495B-8D34-ED3944E585DB}" presName="textNode" presStyleLbl="node1" presStyleIdx="3" presStyleCnt="4">
        <dgm:presLayoutVars>
          <dgm:bulletEnabled val="1"/>
        </dgm:presLayoutVars>
      </dgm:prSet>
      <dgm:spPr/>
      <dgm:t>
        <a:bodyPr/>
        <a:lstStyle/>
        <a:p>
          <a:endParaRPr kumimoji="1" lang="ja-JP" altLang="en-US"/>
        </a:p>
      </dgm:t>
    </dgm:pt>
  </dgm:ptLst>
  <dgm:cxnLst>
    <dgm:cxn modelId="{5667ECB8-E103-4373-9B00-408D6415D2D1}" srcId="{713BF5CB-72F4-42EE-AD04-284C96C9F7D5}" destId="{D409382B-C026-4EAA-B91A-38694856C7C0}" srcOrd="1" destOrd="0" parTransId="{FFBB0C83-9661-4F8C-BD6F-F221AD8FD99E}" sibTransId="{13F6C7E4-FD00-4291-9266-3DA679031156}"/>
    <dgm:cxn modelId="{89D8ED15-4627-49C5-818B-B0C456BD4339}" srcId="{713BF5CB-72F4-42EE-AD04-284C96C9F7D5}" destId="{11D66C56-0852-4562-B139-37EBE033A188}" srcOrd="2" destOrd="0" parTransId="{6477D308-536A-4A98-9120-9CA34EBAF456}" sibTransId="{9AAD2D1F-6500-41B8-B99E-3A94A2E8C6F7}"/>
    <dgm:cxn modelId="{63FB60A8-97A5-44F0-957E-58422F74136B}" type="presOf" srcId="{11D66C56-0852-4562-B139-37EBE033A188}" destId="{18F22EF8-775E-4954-9E47-F3E1555F72E5}" srcOrd="0" destOrd="0" presId="urn:microsoft.com/office/officeart/2005/8/layout/hProcess9"/>
    <dgm:cxn modelId="{A0826C68-0512-446D-AD1B-DFF203930E4D}" type="presOf" srcId="{713BF5CB-72F4-42EE-AD04-284C96C9F7D5}" destId="{AB7319B9-56A3-4D32-B7B4-7B0BB58E7D7D}" srcOrd="0" destOrd="0" presId="urn:microsoft.com/office/officeart/2005/8/layout/hProcess9"/>
    <dgm:cxn modelId="{37B2BCDE-611E-4F50-8ED8-029787CE8D2B}" type="presOf" srcId="{561A8B44-A1F5-495B-8D34-ED3944E585DB}" destId="{60AFF39B-6BCC-4064-A30B-63B2042040DE}" srcOrd="0" destOrd="0" presId="urn:microsoft.com/office/officeart/2005/8/layout/hProcess9"/>
    <dgm:cxn modelId="{934356F5-D28F-4AB1-9FB9-B4F242E26C7A}" srcId="{713BF5CB-72F4-42EE-AD04-284C96C9F7D5}" destId="{82A8D258-A32F-46EB-B9D4-6A48E0110634}" srcOrd="0" destOrd="0" parTransId="{D109DAFB-9D6D-47EC-9258-C18A1470ED1D}" sibTransId="{459990D4-B8EE-4CBA-8FC2-76104DA3EE80}"/>
    <dgm:cxn modelId="{0FA7C27C-5ABF-4032-A4F4-F221885F2582}" type="presOf" srcId="{82A8D258-A32F-46EB-B9D4-6A48E0110634}" destId="{FC552F5E-BFA0-4681-ACD8-C18F5C7E2471}" srcOrd="0" destOrd="0" presId="urn:microsoft.com/office/officeart/2005/8/layout/hProcess9"/>
    <dgm:cxn modelId="{0BACCBFC-7567-4F1B-AED9-8BEDD68CA586}" srcId="{713BF5CB-72F4-42EE-AD04-284C96C9F7D5}" destId="{561A8B44-A1F5-495B-8D34-ED3944E585DB}" srcOrd="3" destOrd="0" parTransId="{6F637135-5A90-4E27-982A-83A5DCCCBD33}" sibTransId="{2BFA9A96-7B5C-4CA4-B238-2155BBFD2452}"/>
    <dgm:cxn modelId="{5E715CD8-0303-4FFE-AF2A-C410E1E04F63}" type="presOf" srcId="{D409382B-C026-4EAA-B91A-38694856C7C0}" destId="{8E35E9E9-CC4C-42E2-B38E-F0DCE8566C6E}" srcOrd="0" destOrd="0" presId="urn:microsoft.com/office/officeart/2005/8/layout/hProcess9"/>
    <dgm:cxn modelId="{6A95A34C-D78B-4778-8558-BB32094C6A08}" type="presParOf" srcId="{AB7319B9-56A3-4D32-B7B4-7B0BB58E7D7D}" destId="{EA5DA91F-FAB7-45DE-89BD-5E08A2A7EEC4}" srcOrd="0" destOrd="0" presId="urn:microsoft.com/office/officeart/2005/8/layout/hProcess9"/>
    <dgm:cxn modelId="{054CF708-096F-4560-9BBF-8F886FE9FE11}" type="presParOf" srcId="{AB7319B9-56A3-4D32-B7B4-7B0BB58E7D7D}" destId="{8E668342-A92F-40F0-BF43-3E5254195185}" srcOrd="1" destOrd="0" presId="urn:microsoft.com/office/officeart/2005/8/layout/hProcess9"/>
    <dgm:cxn modelId="{D19CA684-BDCA-4837-88B3-D047233AD8FA}" type="presParOf" srcId="{8E668342-A92F-40F0-BF43-3E5254195185}" destId="{FC552F5E-BFA0-4681-ACD8-C18F5C7E2471}" srcOrd="0" destOrd="0" presId="urn:microsoft.com/office/officeart/2005/8/layout/hProcess9"/>
    <dgm:cxn modelId="{4A4EB9E2-EEF6-474E-A41E-DCBA90FD014D}" type="presParOf" srcId="{8E668342-A92F-40F0-BF43-3E5254195185}" destId="{525FDB5E-F47A-4A5A-9789-8C995DF07212}" srcOrd="1" destOrd="0" presId="urn:microsoft.com/office/officeart/2005/8/layout/hProcess9"/>
    <dgm:cxn modelId="{F931670F-9DE8-4A9D-8C7D-9D3130033280}" type="presParOf" srcId="{8E668342-A92F-40F0-BF43-3E5254195185}" destId="{8E35E9E9-CC4C-42E2-B38E-F0DCE8566C6E}" srcOrd="2" destOrd="0" presId="urn:microsoft.com/office/officeart/2005/8/layout/hProcess9"/>
    <dgm:cxn modelId="{A50936CB-9DE2-44EB-982B-2E009E5F4E91}" type="presParOf" srcId="{8E668342-A92F-40F0-BF43-3E5254195185}" destId="{ED6432B5-8807-41B1-A2E7-41DD1876A7E8}" srcOrd="3" destOrd="0" presId="urn:microsoft.com/office/officeart/2005/8/layout/hProcess9"/>
    <dgm:cxn modelId="{3AEC8A71-ACD0-417B-A7FC-941B1B7B9ED7}" type="presParOf" srcId="{8E668342-A92F-40F0-BF43-3E5254195185}" destId="{18F22EF8-775E-4954-9E47-F3E1555F72E5}" srcOrd="4" destOrd="0" presId="urn:microsoft.com/office/officeart/2005/8/layout/hProcess9"/>
    <dgm:cxn modelId="{D4B38FDD-DBB0-4D41-A88D-F629D483EE71}" type="presParOf" srcId="{8E668342-A92F-40F0-BF43-3E5254195185}" destId="{D557510E-D78A-4CB5-9FAC-74075A4F4452}" srcOrd="5" destOrd="0" presId="urn:microsoft.com/office/officeart/2005/8/layout/hProcess9"/>
    <dgm:cxn modelId="{7A963BC7-4731-4404-BCFF-1BF7372629EB}" type="presParOf" srcId="{8E668342-A92F-40F0-BF43-3E5254195185}" destId="{60AFF39B-6BCC-4064-A30B-63B2042040DE}" srcOrd="6" destOrd="0" presId="urn:microsoft.com/office/officeart/2005/8/layout/hProcess9"/>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1926F1C-9BD1-4BEA-977B-93737173240D}">
      <dsp:nvSpPr>
        <dsp:cNvPr id="0" name=""/>
        <dsp:cNvSpPr/>
      </dsp:nvSpPr>
      <dsp:spPr>
        <a:xfrm>
          <a:off x="244774" y="349121"/>
          <a:ext cx="7898874" cy="1149957"/>
        </a:xfrm>
        <a:prstGeom prst="rightArrow">
          <a:avLst>
            <a:gd name="adj1" fmla="val 50000"/>
            <a:gd name="adj2" fmla="val 5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254000" bIns="182556" numCol="1" spcCol="1270" anchor="ctr" anchorCtr="0">
          <a:noAutofit/>
        </a:bodyPr>
        <a:lstStyle/>
        <a:p>
          <a:pPr lvl="0" algn="l" defTabSz="622300">
            <a:lnSpc>
              <a:spcPct val="90000"/>
            </a:lnSpc>
            <a:spcBef>
              <a:spcPct val="0"/>
            </a:spcBef>
            <a:spcAft>
              <a:spcPct val="35000"/>
            </a:spcAft>
          </a:pPr>
          <a:r>
            <a:rPr kumimoji="1" lang="ja-JP" altLang="en-US" sz="1400" kern="1200" dirty="0" smtClean="0">
              <a:latin typeface="+mj-ea"/>
              <a:ea typeface="+mj-ea"/>
            </a:rPr>
            <a:t>第</a:t>
          </a:r>
          <a:r>
            <a:rPr kumimoji="1" lang="en-US" altLang="ja-JP" sz="1400" kern="1200" dirty="0" smtClean="0">
              <a:latin typeface="+mj-ea"/>
              <a:ea typeface="+mj-ea"/>
            </a:rPr>
            <a:t>1</a:t>
          </a:r>
          <a:r>
            <a:rPr kumimoji="1" lang="ja-JP" altLang="en-US" sz="1400" kern="1200" dirty="0" smtClean="0">
              <a:latin typeface="+mj-ea"/>
              <a:ea typeface="+mj-ea"/>
            </a:rPr>
            <a:t>段階</a:t>
          </a:r>
          <a:r>
            <a:rPr kumimoji="1" lang="en-US" altLang="ja-JP" sz="1400" kern="1200" dirty="0" smtClean="0">
              <a:latin typeface="+mj-ea"/>
              <a:ea typeface="+mj-ea"/>
            </a:rPr>
            <a:t>:</a:t>
          </a:r>
          <a:r>
            <a:rPr kumimoji="1" lang="ja-JP" altLang="en-US" sz="1400" kern="1200" dirty="0" smtClean="0">
              <a:latin typeface="+mj-ea"/>
              <a:ea typeface="+mj-ea"/>
            </a:rPr>
            <a:t>低品質・低価格のジェネリック商品</a:t>
          </a:r>
          <a:endParaRPr kumimoji="1" lang="ja-JP" altLang="en-US" sz="1400" kern="1200" dirty="0">
            <a:latin typeface="+mj-ea"/>
            <a:ea typeface="+mj-ea"/>
          </a:endParaRPr>
        </a:p>
      </dsp:txBody>
      <dsp:txXfrm>
        <a:off x="244774" y="349121"/>
        <a:ext cx="7898874" cy="1149957"/>
      </dsp:txXfrm>
    </dsp:sp>
    <dsp:sp modelId="{B29AA722-4786-46B3-B178-117143E0BE6B}">
      <dsp:nvSpPr>
        <dsp:cNvPr id="0" name=""/>
        <dsp:cNvSpPr/>
      </dsp:nvSpPr>
      <dsp:spPr>
        <a:xfrm>
          <a:off x="244774" y="1101934"/>
          <a:ext cx="1820690" cy="838216"/>
        </a:xfrm>
        <a:prstGeom prst="rect">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kumimoji="1" lang="ja-JP" altLang="en-US" sz="1200" kern="1200" dirty="0" smtClean="0">
              <a:latin typeface="+mj-ea"/>
              <a:ea typeface="+mj-ea"/>
            </a:rPr>
            <a:t>*</a:t>
          </a:r>
          <a:r>
            <a:rPr kumimoji="1" lang="en-US" altLang="ja-JP" sz="1200" kern="1200" dirty="0" smtClean="0">
              <a:latin typeface="+mj-ea"/>
              <a:ea typeface="+mj-ea"/>
            </a:rPr>
            <a:t>PB</a:t>
          </a:r>
          <a:r>
            <a:rPr kumimoji="1" lang="ja-JP" altLang="en-US" sz="1200" kern="1200" dirty="0" smtClean="0">
              <a:latin typeface="+mj-ea"/>
              <a:ea typeface="+mj-ea"/>
            </a:rPr>
            <a:t>の目標</a:t>
          </a:r>
          <a:endParaRPr kumimoji="1" lang="ja-JP" altLang="en-US" sz="1200" kern="1200" dirty="0">
            <a:latin typeface="+mj-ea"/>
            <a:ea typeface="+mj-ea"/>
          </a:endParaRPr>
        </a:p>
        <a:p>
          <a:pPr lvl="0" algn="l" defTabSz="533400">
            <a:lnSpc>
              <a:spcPct val="90000"/>
            </a:lnSpc>
            <a:spcBef>
              <a:spcPct val="0"/>
            </a:spcBef>
            <a:spcAft>
              <a:spcPct val="35000"/>
            </a:spcAft>
          </a:pPr>
          <a:r>
            <a:rPr kumimoji="1" lang="ja-JP" altLang="en-US" sz="1200" kern="1200" dirty="0" smtClean="0">
              <a:latin typeface="+mj-ea"/>
              <a:ea typeface="+mj-ea"/>
            </a:rPr>
            <a:t>低価格販売の実現</a:t>
          </a:r>
          <a:endParaRPr kumimoji="1" lang="ja-JP" altLang="en-US" sz="1200" kern="1200" dirty="0">
            <a:latin typeface="+mj-ea"/>
            <a:ea typeface="+mj-ea"/>
          </a:endParaRPr>
        </a:p>
      </dsp:txBody>
      <dsp:txXfrm>
        <a:off x="244774" y="1101934"/>
        <a:ext cx="1820690" cy="838216"/>
      </dsp:txXfrm>
    </dsp:sp>
    <dsp:sp modelId="{61A22A81-2A2F-4373-8B8D-8191C2343DDD}">
      <dsp:nvSpPr>
        <dsp:cNvPr id="0" name=""/>
        <dsp:cNvSpPr/>
      </dsp:nvSpPr>
      <dsp:spPr>
        <a:xfrm>
          <a:off x="2065465" y="732304"/>
          <a:ext cx="6078184" cy="1149957"/>
        </a:xfrm>
        <a:prstGeom prst="rightArrow">
          <a:avLst>
            <a:gd name="adj1" fmla="val 50000"/>
            <a:gd name="adj2" fmla="val 50000"/>
          </a:avLst>
        </a:prstGeom>
        <a:gradFill rotWithShape="0">
          <a:gsLst>
            <a:gs pos="0">
              <a:schemeClr val="accent3">
                <a:hueOff val="-4601200"/>
                <a:satOff val="-12128"/>
                <a:lumOff val="-3137"/>
                <a:alphaOff val="0"/>
                <a:shade val="51000"/>
                <a:satMod val="130000"/>
              </a:schemeClr>
            </a:gs>
            <a:gs pos="80000">
              <a:schemeClr val="accent3">
                <a:hueOff val="-4601200"/>
                <a:satOff val="-12128"/>
                <a:lumOff val="-3137"/>
                <a:alphaOff val="0"/>
                <a:shade val="93000"/>
                <a:satMod val="130000"/>
              </a:schemeClr>
            </a:gs>
            <a:gs pos="100000">
              <a:schemeClr val="accent3">
                <a:hueOff val="-4601200"/>
                <a:satOff val="-12128"/>
                <a:lumOff val="-3137"/>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254000" bIns="182556" numCol="1" spcCol="1270" anchor="ctr" anchorCtr="0">
          <a:noAutofit/>
        </a:bodyPr>
        <a:lstStyle/>
        <a:p>
          <a:pPr lvl="0" algn="l" defTabSz="622300">
            <a:lnSpc>
              <a:spcPct val="90000"/>
            </a:lnSpc>
            <a:spcBef>
              <a:spcPct val="0"/>
            </a:spcBef>
            <a:spcAft>
              <a:spcPct val="35000"/>
            </a:spcAft>
          </a:pPr>
          <a:r>
            <a:rPr kumimoji="1" lang="ja-JP" altLang="en-US" sz="1400" kern="1200" dirty="0" smtClean="0">
              <a:latin typeface="+mj-ea"/>
              <a:ea typeface="+mj-ea"/>
            </a:rPr>
            <a:t>第</a:t>
          </a:r>
          <a:r>
            <a:rPr kumimoji="1" lang="en-US" altLang="ja-JP" sz="1400" kern="1200" dirty="0" smtClean="0">
              <a:latin typeface="+mj-ea"/>
              <a:ea typeface="+mj-ea"/>
            </a:rPr>
            <a:t>2</a:t>
          </a:r>
          <a:r>
            <a:rPr kumimoji="1" lang="ja-JP" altLang="en-US" sz="1400" kern="1200" dirty="0" smtClean="0">
              <a:latin typeface="+mj-ea"/>
              <a:ea typeface="+mj-ea"/>
            </a:rPr>
            <a:t>段階</a:t>
          </a:r>
          <a:r>
            <a:rPr kumimoji="1" lang="en-US" altLang="ja-JP" sz="1400" kern="1200" dirty="0" smtClean="0">
              <a:latin typeface="+mj-ea"/>
              <a:ea typeface="+mj-ea"/>
            </a:rPr>
            <a:t>:NB</a:t>
          </a:r>
          <a:r>
            <a:rPr kumimoji="1" lang="ja-JP" altLang="en-US" sz="1400" kern="1200" dirty="0" smtClean="0">
              <a:latin typeface="+mj-ea"/>
              <a:ea typeface="+mj-ea"/>
            </a:rPr>
            <a:t>の模倣による品質の向上</a:t>
          </a:r>
          <a:endParaRPr kumimoji="1" lang="ja-JP" altLang="en-US" sz="1400" kern="1200" dirty="0">
            <a:latin typeface="+mj-ea"/>
            <a:ea typeface="+mj-ea"/>
          </a:endParaRPr>
        </a:p>
      </dsp:txBody>
      <dsp:txXfrm>
        <a:off x="2065465" y="732304"/>
        <a:ext cx="6078184" cy="1149957"/>
      </dsp:txXfrm>
    </dsp:sp>
    <dsp:sp modelId="{FDD02F17-D48F-45C4-8B92-06461F7AE76B}">
      <dsp:nvSpPr>
        <dsp:cNvPr id="0" name=""/>
        <dsp:cNvSpPr/>
      </dsp:nvSpPr>
      <dsp:spPr>
        <a:xfrm>
          <a:off x="2065465" y="1468702"/>
          <a:ext cx="1820690" cy="816851"/>
        </a:xfrm>
        <a:prstGeom prst="rect">
          <a:avLst/>
        </a:prstGeom>
        <a:solidFill>
          <a:schemeClr val="lt1">
            <a:hueOff val="0"/>
            <a:satOff val="0"/>
            <a:lumOff val="0"/>
            <a:alphaOff val="0"/>
          </a:schemeClr>
        </a:solidFill>
        <a:ln w="9525" cap="flat" cmpd="sng" algn="ctr">
          <a:solidFill>
            <a:schemeClr val="accent3">
              <a:hueOff val="-4601200"/>
              <a:satOff val="-12128"/>
              <a:lumOff val="-313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kumimoji="1" lang="ja-JP" altLang="en-US" sz="1200" kern="1200" dirty="0" smtClean="0">
              <a:latin typeface="+mj-ea"/>
              <a:ea typeface="+mj-ea"/>
            </a:rPr>
            <a:t>*</a:t>
          </a:r>
          <a:r>
            <a:rPr kumimoji="1" lang="en-US" altLang="ja-JP" sz="1200" kern="1200" dirty="0" smtClean="0">
              <a:latin typeface="+mj-ea"/>
              <a:ea typeface="+mj-ea"/>
            </a:rPr>
            <a:t>PB</a:t>
          </a:r>
          <a:r>
            <a:rPr kumimoji="1" lang="ja-JP" altLang="en-US" sz="1200" kern="1200" dirty="0" smtClean="0">
              <a:latin typeface="+mj-ea"/>
              <a:ea typeface="+mj-ea"/>
            </a:rPr>
            <a:t>の目標</a:t>
          </a:r>
          <a:endParaRPr kumimoji="1" lang="ja-JP" altLang="en-US" sz="1200" kern="1200" dirty="0">
            <a:latin typeface="+mj-ea"/>
            <a:ea typeface="+mj-ea"/>
          </a:endParaRPr>
        </a:p>
        <a:p>
          <a:pPr lvl="0" algn="l" defTabSz="533400">
            <a:lnSpc>
              <a:spcPct val="90000"/>
            </a:lnSpc>
            <a:spcBef>
              <a:spcPct val="0"/>
            </a:spcBef>
            <a:spcAft>
              <a:spcPct val="35000"/>
            </a:spcAft>
          </a:pPr>
          <a:r>
            <a:rPr kumimoji="1" lang="ja-JP" altLang="en-US" sz="1200" kern="1200" smtClean="0">
              <a:latin typeface="+mj-ea"/>
              <a:ea typeface="+mj-ea"/>
            </a:rPr>
            <a:t>品質</a:t>
          </a:r>
          <a:r>
            <a:rPr kumimoji="1" lang="ja-JP" altLang="en-US" sz="1200" kern="1200" dirty="0" smtClean="0">
              <a:latin typeface="+mj-ea"/>
              <a:ea typeface="+mj-ea"/>
            </a:rPr>
            <a:t>の差別化</a:t>
          </a:r>
          <a:endParaRPr kumimoji="1" lang="ja-JP" altLang="en-US" sz="1200" kern="1200" dirty="0">
            <a:latin typeface="+mj-ea"/>
            <a:ea typeface="+mj-ea"/>
          </a:endParaRPr>
        </a:p>
      </dsp:txBody>
      <dsp:txXfrm>
        <a:off x="2065465" y="1468702"/>
        <a:ext cx="1820690" cy="816851"/>
      </dsp:txXfrm>
    </dsp:sp>
    <dsp:sp modelId="{5C9945A6-4E74-417F-8080-523C631080EC}">
      <dsp:nvSpPr>
        <dsp:cNvPr id="0" name=""/>
        <dsp:cNvSpPr/>
      </dsp:nvSpPr>
      <dsp:spPr>
        <a:xfrm>
          <a:off x="3886155" y="1115488"/>
          <a:ext cx="4257493" cy="1149957"/>
        </a:xfrm>
        <a:prstGeom prst="rightArrow">
          <a:avLst>
            <a:gd name="adj1" fmla="val 50000"/>
            <a:gd name="adj2" fmla="val 50000"/>
          </a:avLst>
        </a:prstGeom>
        <a:gradFill rotWithShape="0">
          <a:gsLst>
            <a:gs pos="0">
              <a:schemeClr val="accent3">
                <a:hueOff val="-9202399"/>
                <a:satOff val="-24257"/>
                <a:lumOff val="-6275"/>
                <a:alphaOff val="0"/>
                <a:shade val="51000"/>
                <a:satMod val="130000"/>
              </a:schemeClr>
            </a:gs>
            <a:gs pos="80000">
              <a:schemeClr val="accent3">
                <a:hueOff val="-9202399"/>
                <a:satOff val="-24257"/>
                <a:lumOff val="-6275"/>
                <a:alphaOff val="0"/>
                <a:shade val="93000"/>
                <a:satMod val="130000"/>
              </a:schemeClr>
            </a:gs>
            <a:gs pos="100000">
              <a:schemeClr val="accent3">
                <a:hueOff val="-9202399"/>
                <a:satOff val="-24257"/>
                <a:lumOff val="-627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254000" bIns="182556" numCol="1" spcCol="1270" anchor="ctr" anchorCtr="0">
          <a:noAutofit/>
        </a:bodyPr>
        <a:lstStyle/>
        <a:p>
          <a:pPr lvl="0" algn="l" defTabSz="622300">
            <a:lnSpc>
              <a:spcPct val="90000"/>
            </a:lnSpc>
            <a:spcBef>
              <a:spcPct val="0"/>
            </a:spcBef>
            <a:spcAft>
              <a:spcPct val="35000"/>
            </a:spcAft>
          </a:pPr>
          <a:r>
            <a:rPr kumimoji="1" lang="ja-JP" altLang="en-US" sz="1400" kern="1200" dirty="0" smtClean="0">
              <a:latin typeface="+mj-ea"/>
              <a:ea typeface="+mj-ea"/>
            </a:rPr>
            <a:t>第</a:t>
          </a:r>
          <a:r>
            <a:rPr kumimoji="1" lang="en-US" altLang="ja-JP" sz="1400" kern="1200" dirty="0" smtClean="0">
              <a:latin typeface="+mj-ea"/>
              <a:ea typeface="+mj-ea"/>
            </a:rPr>
            <a:t>3</a:t>
          </a:r>
          <a:r>
            <a:rPr kumimoji="1" lang="ja-JP" altLang="en-US" sz="1400" kern="1200" dirty="0" smtClean="0">
              <a:latin typeface="+mj-ea"/>
              <a:ea typeface="+mj-ea"/>
            </a:rPr>
            <a:t>段階</a:t>
          </a:r>
          <a:r>
            <a:rPr kumimoji="1" lang="en-US" altLang="ja-JP" sz="1400" kern="1200" dirty="0" smtClean="0">
              <a:latin typeface="+mj-ea"/>
              <a:ea typeface="+mj-ea"/>
            </a:rPr>
            <a:t>:</a:t>
          </a:r>
          <a:r>
            <a:rPr kumimoji="1" lang="ja-JP" altLang="en-US" sz="1400" kern="1200" dirty="0" smtClean="0">
              <a:latin typeface="+mj-ea"/>
              <a:ea typeface="+mj-ea"/>
            </a:rPr>
            <a:t>プレミアム</a:t>
          </a:r>
          <a:r>
            <a:rPr kumimoji="1" lang="en-US" altLang="ja-JP" sz="1400" kern="1200" dirty="0" smtClean="0">
              <a:latin typeface="+mj-ea"/>
              <a:ea typeface="+mj-ea"/>
            </a:rPr>
            <a:t>PB</a:t>
          </a:r>
          <a:r>
            <a:rPr kumimoji="1" lang="ja-JP" altLang="en-US" sz="1400" kern="1200" dirty="0" smtClean="0">
              <a:latin typeface="+mj-ea"/>
              <a:ea typeface="+mj-ea"/>
            </a:rPr>
            <a:t>の導入</a:t>
          </a:r>
          <a:endParaRPr kumimoji="1" lang="ja-JP" altLang="en-US" sz="1400" kern="1200" dirty="0">
            <a:latin typeface="+mj-ea"/>
            <a:ea typeface="+mj-ea"/>
          </a:endParaRPr>
        </a:p>
      </dsp:txBody>
      <dsp:txXfrm>
        <a:off x="3886155" y="1115488"/>
        <a:ext cx="4257493" cy="1149957"/>
      </dsp:txXfrm>
    </dsp:sp>
    <dsp:sp modelId="{C510C10D-9226-4A5B-8C27-996B91F25845}">
      <dsp:nvSpPr>
        <dsp:cNvPr id="0" name=""/>
        <dsp:cNvSpPr/>
      </dsp:nvSpPr>
      <dsp:spPr>
        <a:xfrm>
          <a:off x="3886155" y="1856063"/>
          <a:ext cx="1820690" cy="822313"/>
        </a:xfrm>
        <a:prstGeom prst="rect">
          <a:avLst/>
        </a:prstGeom>
        <a:solidFill>
          <a:schemeClr val="lt1">
            <a:hueOff val="0"/>
            <a:satOff val="0"/>
            <a:lumOff val="0"/>
            <a:alphaOff val="0"/>
          </a:schemeClr>
        </a:solidFill>
        <a:ln w="9525" cap="flat" cmpd="sng" algn="ctr">
          <a:solidFill>
            <a:schemeClr val="accent3">
              <a:hueOff val="-9202399"/>
              <a:satOff val="-24257"/>
              <a:lumOff val="-627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kumimoji="1" lang="ja-JP" altLang="en-US" sz="1200" kern="1200" dirty="0" smtClean="0">
              <a:latin typeface="+mj-ea"/>
              <a:ea typeface="+mj-ea"/>
            </a:rPr>
            <a:t>*</a:t>
          </a:r>
          <a:r>
            <a:rPr kumimoji="1" lang="en-US" altLang="ja-JP" sz="1200" kern="1200" dirty="0" smtClean="0">
              <a:latin typeface="+mj-ea"/>
              <a:ea typeface="+mj-ea"/>
            </a:rPr>
            <a:t>PB</a:t>
          </a:r>
          <a:r>
            <a:rPr kumimoji="1" lang="ja-JP" altLang="en-US" sz="1200" kern="1200" dirty="0" smtClean="0">
              <a:latin typeface="+mj-ea"/>
              <a:ea typeface="+mj-ea"/>
            </a:rPr>
            <a:t>の目標</a:t>
          </a:r>
          <a:endParaRPr kumimoji="1" lang="ja-JP" altLang="en-US" sz="1200" kern="1200" dirty="0">
            <a:latin typeface="+mj-ea"/>
            <a:ea typeface="+mj-ea"/>
          </a:endParaRPr>
        </a:p>
        <a:p>
          <a:pPr lvl="0" algn="l" defTabSz="533400">
            <a:lnSpc>
              <a:spcPct val="90000"/>
            </a:lnSpc>
            <a:spcBef>
              <a:spcPct val="0"/>
            </a:spcBef>
            <a:spcAft>
              <a:spcPct val="35000"/>
            </a:spcAft>
          </a:pPr>
          <a:r>
            <a:rPr kumimoji="1" lang="ja-JP" altLang="en-US" sz="1200" kern="1200" smtClean="0">
              <a:latin typeface="+mj-ea"/>
              <a:ea typeface="+mj-ea"/>
            </a:rPr>
            <a:t>多ブランド化</a:t>
          </a:r>
          <a:r>
            <a:rPr kumimoji="1" lang="ja-JP" altLang="en-US" sz="1200" kern="1200" dirty="0" smtClean="0">
              <a:latin typeface="+mj-ea"/>
              <a:ea typeface="+mj-ea"/>
            </a:rPr>
            <a:t>による顧客誘引</a:t>
          </a:r>
          <a:endParaRPr kumimoji="1" lang="ja-JP" altLang="en-US" sz="1200" kern="1200" dirty="0">
            <a:latin typeface="+mj-ea"/>
            <a:ea typeface="+mj-ea"/>
          </a:endParaRPr>
        </a:p>
      </dsp:txBody>
      <dsp:txXfrm>
        <a:off x="3886155" y="1856063"/>
        <a:ext cx="1820690" cy="822313"/>
      </dsp:txXfrm>
    </dsp:sp>
    <dsp:sp modelId="{F8B78CBA-B45A-4282-AE6E-BA9B8747148E}">
      <dsp:nvSpPr>
        <dsp:cNvPr id="0" name=""/>
        <dsp:cNvSpPr/>
      </dsp:nvSpPr>
      <dsp:spPr>
        <a:xfrm>
          <a:off x="5706846" y="1498671"/>
          <a:ext cx="2436802" cy="1149957"/>
        </a:xfrm>
        <a:prstGeom prst="rightArrow">
          <a:avLst>
            <a:gd name="adj1" fmla="val 50000"/>
            <a:gd name="adj2" fmla="val 50000"/>
          </a:avLst>
        </a:prstGeom>
        <a:gradFill rotWithShape="0">
          <a:gsLst>
            <a:gs pos="0">
              <a:schemeClr val="accent3">
                <a:hueOff val="-13803598"/>
                <a:satOff val="-36385"/>
                <a:lumOff val="-9412"/>
                <a:alphaOff val="0"/>
                <a:shade val="51000"/>
                <a:satMod val="130000"/>
              </a:schemeClr>
            </a:gs>
            <a:gs pos="80000">
              <a:schemeClr val="accent3">
                <a:hueOff val="-13803598"/>
                <a:satOff val="-36385"/>
                <a:lumOff val="-9412"/>
                <a:alphaOff val="0"/>
                <a:shade val="93000"/>
                <a:satMod val="130000"/>
              </a:schemeClr>
            </a:gs>
            <a:gs pos="100000">
              <a:schemeClr val="accent3">
                <a:hueOff val="-13803598"/>
                <a:satOff val="-36385"/>
                <a:lumOff val="-941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254000" bIns="182556" numCol="1" spcCol="1270" anchor="ctr" anchorCtr="0">
          <a:noAutofit/>
        </a:bodyPr>
        <a:lstStyle/>
        <a:p>
          <a:pPr lvl="0" algn="l" defTabSz="622300">
            <a:lnSpc>
              <a:spcPct val="90000"/>
            </a:lnSpc>
            <a:spcBef>
              <a:spcPct val="0"/>
            </a:spcBef>
            <a:spcAft>
              <a:spcPct val="35000"/>
            </a:spcAft>
          </a:pPr>
          <a:r>
            <a:rPr kumimoji="1" lang="ja-JP" altLang="en-US" sz="1400" kern="1200" dirty="0" smtClean="0">
              <a:latin typeface="+mj-ea"/>
              <a:ea typeface="+mj-ea"/>
            </a:rPr>
            <a:t>第</a:t>
          </a:r>
          <a:r>
            <a:rPr kumimoji="1" lang="en-US" altLang="ja-JP" sz="1400" kern="1200" dirty="0" smtClean="0">
              <a:latin typeface="+mj-ea"/>
              <a:ea typeface="+mj-ea"/>
            </a:rPr>
            <a:t>4</a:t>
          </a:r>
          <a:r>
            <a:rPr kumimoji="1" lang="ja-JP" altLang="en-US" sz="1400" kern="1200" dirty="0" smtClean="0">
              <a:latin typeface="+mj-ea"/>
              <a:ea typeface="+mj-ea"/>
            </a:rPr>
            <a:t>段階</a:t>
          </a:r>
          <a:r>
            <a:rPr kumimoji="1" lang="en-US" altLang="ja-JP" sz="1400" kern="1200" dirty="0" smtClean="0">
              <a:latin typeface="+mj-ea"/>
              <a:ea typeface="+mj-ea"/>
            </a:rPr>
            <a:t>:PB</a:t>
          </a:r>
          <a:r>
            <a:rPr kumimoji="1" lang="ja-JP" altLang="en-US" sz="1400" kern="1200" dirty="0" smtClean="0">
              <a:latin typeface="+mj-ea"/>
              <a:ea typeface="+mj-ea"/>
            </a:rPr>
            <a:t>の階層化</a:t>
          </a:r>
          <a:endParaRPr kumimoji="1" lang="ja-JP" altLang="en-US" sz="1400" kern="1200" dirty="0">
            <a:latin typeface="+mj-ea"/>
            <a:ea typeface="+mj-ea"/>
          </a:endParaRPr>
        </a:p>
      </dsp:txBody>
      <dsp:txXfrm>
        <a:off x="5706846" y="1498671"/>
        <a:ext cx="2436802" cy="1149957"/>
      </dsp:txXfrm>
    </dsp:sp>
    <dsp:sp modelId="{0FAFD03D-E91E-48F7-BF4A-7D53AFAC7115}">
      <dsp:nvSpPr>
        <dsp:cNvPr id="0" name=""/>
        <dsp:cNvSpPr/>
      </dsp:nvSpPr>
      <dsp:spPr>
        <a:xfrm>
          <a:off x="5706846" y="2246694"/>
          <a:ext cx="1837278" cy="831951"/>
        </a:xfrm>
        <a:prstGeom prst="rect">
          <a:avLst/>
        </a:prstGeom>
        <a:solidFill>
          <a:schemeClr val="lt1">
            <a:hueOff val="0"/>
            <a:satOff val="0"/>
            <a:lumOff val="0"/>
            <a:alphaOff val="0"/>
          </a:schemeClr>
        </a:solidFill>
        <a:ln w="9525" cap="flat" cmpd="sng" algn="ctr">
          <a:solidFill>
            <a:schemeClr val="accent3">
              <a:hueOff val="-13803598"/>
              <a:satOff val="-36385"/>
              <a:lumOff val="-941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kumimoji="1" lang="ja-JP" altLang="en-US" sz="1200" kern="1200" dirty="0" smtClean="0">
              <a:latin typeface="+mj-ea"/>
              <a:ea typeface="+mj-ea"/>
            </a:rPr>
            <a:t>*</a:t>
          </a:r>
          <a:r>
            <a:rPr kumimoji="1" lang="en-US" altLang="ja-JP" sz="1200" kern="1200" dirty="0" smtClean="0">
              <a:latin typeface="+mj-ea"/>
              <a:ea typeface="+mj-ea"/>
            </a:rPr>
            <a:t>PB</a:t>
          </a:r>
          <a:r>
            <a:rPr kumimoji="1" lang="ja-JP" altLang="en-US" sz="1200" kern="1200" dirty="0" smtClean="0">
              <a:latin typeface="+mj-ea"/>
              <a:ea typeface="+mj-ea"/>
            </a:rPr>
            <a:t>の目標</a:t>
          </a:r>
          <a:endParaRPr kumimoji="1" lang="ja-JP" altLang="en-US" sz="1200" kern="1200" dirty="0">
            <a:latin typeface="+mj-ea"/>
            <a:ea typeface="+mj-ea"/>
          </a:endParaRPr>
        </a:p>
        <a:p>
          <a:pPr lvl="0" algn="l" defTabSz="533400">
            <a:lnSpc>
              <a:spcPct val="90000"/>
            </a:lnSpc>
            <a:spcBef>
              <a:spcPct val="0"/>
            </a:spcBef>
            <a:spcAft>
              <a:spcPct val="35000"/>
            </a:spcAft>
          </a:pPr>
          <a:r>
            <a:rPr kumimoji="1" lang="ja-JP" altLang="en-US" sz="1200" kern="1200" smtClean="0">
              <a:latin typeface="+mj-ea"/>
              <a:ea typeface="+mj-ea"/>
            </a:rPr>
            <a:t>ストア</a:t>
          </a:r>
          <a:r>
            <a:rPr kumimoji="1" lang="ja-JP" altLang="en-US" sz="1200" kern="1200" dirty="0" smtClean="0">
              <a:latin typeface="+mj-ea"/>
              <a:ea typeface="+mj-ea"/>
            </a:rPr>
            <a:t>・ロイヤルティの向上</a:t>
          </a:r>
          <a:endParaRPr kumimoji="1" lang="ja-JP" altLang="en-US" sz="1200" kern="1200" dirty="0">
            <a:latin typeface="+mj-ea"/>
            <a:ea typeface="+mj-ea"/>
          </a:endParaRPr>
        </a:p>
      </dsp:txBody>
      <dsp:txXfrm>
        <a:off x="5706846" y="2246694"/>
        <a:ext cx="1837278" cy="83195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7FC97D-3C11-42BF-ABC8-F77EE43B615E}">
      <dsp:nvSpPr>
        <dsp:cNvPr id="0" name=""/>
        <dsp:cNvSpPr/>
      </dsp:nvSpPr>
      <dsp:spPr>
        <a:xfrm>
          <a:off x="480" y="9832"/>
          <a:ext cx="1758563" cy="702573"/>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kumimoji="1" lang="ja-JP" altLang="en-US" sz="1800" b="1" kern="1200" dirty="0" smtClean="0">
              <a:latin typeface="+mj-ea"/>
              <a:ea typeface="+mj-ea"/>
            </a:rPr>
            <a:t>導入期</a:t>
          </a:r>
          <a:endParaRPr kumimoji="1" lang="ja-JP" altLang="en-US" sz="1800" b="1" kern="1200" dirty="0">
            <a:latin typeface="+mj-ea"/>
            <a:ea typeface="+mj-ea"/>
          </a:endParaRPr>
        </a:p>
      </dsp:txBody>
      <dsp:txXfrm>
        <a:off x="480" y="9832"/>
        <a:ext cx="1758563" cy="468382"/>
      </dsp:txXfrm>
    </dsp:sp>
    <dsp:sp modelId="{D995F484-4C4A-4062-9998-A53011C930C0}">
      <dsp:nvSpPr>
        <dsp:cNvPr id="0" name=""/>
        <dsp:cNvSpPr/>
      </dsp:nvSpPr>
      <dsp:spPr>
        <a:xfrm>
          <a:off x="199478" y="478215"/>
          <a:ext cx="2080943" cy="174420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latin typeface="+mj-ea"/>
              <a:ea typeface="+mj-ea"/>
            </a:rPr>
            <a:t>低価格販売の実現</a:t>
          </a:r>
          <a:endParaRPr kumimoji="1" lang="ja-JP" altLang="en-US" sz="1800" kern="1200" dirty="0">
            <a:latin typeface="+mj-ea"/>
            <a:ea typeface="+mj-ea"/>
          </a:endParaRPr>
        </a:p>
        <a:p>
          <a:pPr marL="171450" lvl="1" indent="-171450" algn="l" defTabSz="800100">
            <a:lnSpc>
              <a:spcPct val="90000"/>
            </a:lnSpc>
            <a:spcBef>
              <a:spcPct val="0"/>
            </a:spcBef>
            <a:spcAft>
              <a:spcPct val="15000"/>
            </a:spcAft>
            <a:buChar char="••"/>
          </a:pPr>
          <a:r>
            <a:rPr kumimoji="1" lang="ja-JP" altLang="en-US" sz="1800" kern="1200" dirty="0" smtClean="0">
              <a:latin typeface="+mj-ea"/>
              <a:ea typeface="+mj-ea"/>
            </a:rPr>
            <a:t>「安かろう悪かろう」</a:t>
          </a:r>
          <a:endParaRPr kumimoji="1" lang="ja-JP" altLang="en-US" sz="1800" kern="1200" dirty="0">
            <a:latin typeface="+mj-ea"/>
            <a:ea typeface="+mj-ea"/>
          </a:endParaRPr>
        </a:p>
      </dsp:txBody>
      <dsp:txXfrm>
        <a:off x="199478" y="478215"/>
        <a:ext cx="2080943" cy="1744200"/>
      </dsp:txXfrm>
    </dsp:sp>
    <dsp:sp modelId="{35A38742-C8EC-43D7-9997-AF56494E4D31}">
      <dsp:nvSpPr>
        <dsp:cNvPr id="0" name=""/>
        <dsp:cNvSpPr/>
      </dsp:nvSpPr>
      <dsp:spPr>
        <a:xfrm>
          <a:off x="2065933" y="25108"/>
          <a:ext cx="650605" cy="437831"/>
        </a:xfrm>
        <a:prstGeom prst="rightArrow">
          <a:avLst>
            <a:gd name="adj1" fmla="val 60000"/>
            <a:gd name="adj2" fmla="val 50000"/>
          </a:avLst>
        </a:prstGeom>
        <a:solidFill>
          <a:schemeClr val="accent4">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latin typeface="+mj-ea"/>
            <a:ea typeface="+mj-ea"/>
          </a:endParaRPr>
        </a:p>
      </dsp:txBody>
      <dsp:txXfrm>
        <a:off x="2065933" y="25108"/>
        <a:ext cx="650605" cy="437831"/>
      </dsp:txXfrm>
    </dsp:sp>
    <dsp:sp modelId="{77594AC0-298B-4C51-9B91-BF47A1A746A5}">
      <dsp:nvSpPr>
        <dsp:cNvPr id="0" name=""/>
        <dsp:cNvSpPr/>
      </dsp:nvSpPr>
      <dsp:spPr>
        <a:xfrm>
          <a:off x="2986601" y="9832"/>
          <a:ext cx="1758563" cy="702573"/>
        </a:xfrm>
        <a:prstGeom prst="roundRect">
          <a:avLst>
            <a:gd name="adj" fmla="val 10000"/>
          </a:avLst>
        </a:prstGeom>
        <a:solidFill>
          <a:schemeClr val="accent4">
            <a:hueOff val="-3015570"/>
            <a:satOff val="21052"/>
            <a:lumOff val="2255"/>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kumimoji="1" lang="ja-JP" altLang="en-US" sz="1800" b="1" kern="1200" dirty="0" smtClean="0">
              <a:latin typeface="+mj-ea"/>
              <a:ea typeface="+mj-ea"/>
            </a:rPr>
            <a:t>価格訴求型</a:t>
          </a:r>
          <a:r>
            <a:rPr kumimoji="1" lang="en-US" altLang="ja-JP" sz="1800" b="1" kern="1200" dirty="0" smtClean="0">
              <a:latin typeface="+mj-ea"/>
              <a:ea typeface="+mj-ea"/>
            </a:rPr>
            <a:t>PB</a:t>
          </a:r>
          <a:endParaRPr kumimoji="1" lang="ja-JP" altLang="en-US" sz="1800" b="1" kern="1200" dirty="0">
            <a:latin typeface="+mj-ea"/>
            <a:ea typeface="+mj-ea"/>
          </a:endParaRPr>
        </a:p>
      </dsp:txBody>
      <dsp:txXfrm>
        <a:off x="2986601" y="9832"/>
        <a:ext cx="1758563" cy="468382"/>
      </dsp:txXfrm>
    </dsp:sp>
    <dsp:sp modelId="{34B7A7B2-8D79-4C90-B29A-585637DC03F2}">
      <dsp:nvSpPr>
        <dsp:cNvPr id="0" name=""/>
        <dsp:cNvSpPr/>
      </dsp:nvSpPr>
      <dsp:spPr>
        <a:xfrm>
          <a:off x="3144800" y="478215"/>
          <a:ext cx="2162540" cy="174420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3015570"/>
              <a:satOff val="21052"/>
              <a:lumOff val="225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en-US" altLang="ja-JP" sz="1800" kern="1200" dirty="0" smtClean="0">
              <a:latin typeface="+mj-ea"/>
              <a:ea typeface="+mj-ea"/>
            </a:rPr>
            <a:t>07</a:t>
          </a:r>
          <a:r>
            <a:rPr kumimoji="1" lang="ja-JP" altLang="en-US" sz="1800" kern="1200" dirty="0" smtClean="0">
              <a:latin typeface="+mj-ea"/>
              <a:ea typeface="+mj-ea"/>
            </a:rPr>
            <a:t>～</a:t>
          </a:r>
          <a:r>
            <a:rPr kumimoji="1" lang="en-US" altLang="ja-JP" sz="1800" kern="1200" dirty="0" smtClean="0">
              <a:latin typeface="+mj-ea"/>
              <a:ea typeface="+mj-ea"/>
            </a:rPr>
            <a:t>09</a:t>
          </a:r>
          <a:r>
            <a:rPr kumimoji="1" lang="ja-JP" altLang="en-US" sz="1800" kern="1200" dirty="0" smtClean="0">
              <a:latin typeface="+mj-ea"/>
              <a:ea typeface="+mj-ea"/>
            </a:rPr>
            <a:t>年の不況が原因</a:t>
          </a:r>
          <a:endParaRPr kumimoji="1" lang="ja-JP" altLang="en-US" sz="1800" kern="1200" dirty="0">
            <a:latin typeface="+mj-ea"/>
            <a:ea typeface="+mj-ea"/>
          </a:endParaRPr>
        </a:p>
        <a:p>
          <a:pPr marL="171450" lvl="1" indent="-171450" algn="l" defTabSz="800100">
            <a:lnSpc>
              <a:spcPct val="90000"/>
            </a:lnSpc>
            <a:spcBef>
              <a:spcPct val="0"/>
            </a:spcBef>
            <a:spcAft>
              <a:spcPct val="15000"/>
            </a:spcAft>
            <a:buChar char="••"/>
          </a:pPr>
          <a:r>
            <a:rPr kumimoji="1" lang="ja-JP" altLang="en-US" sz="1800" kern="1200" dirty="0" smtClean="0">
              <a:latin typeface="+mj-ea"/>
              <a:ea typeface="+mj-ea"/>
            </a:rPr>
            <a:t>販売額・品目数増加</a:t>
          </a:r>
          <a:endParaRPr kumimoji="1" lang="ja-JP" altLang="en-US" sz="1800" kern="1200" dirty="0">
            <a:latin typeface="+mj-ea"/>
            <a:ea typeface="+mj-ea"/>
          </a:endParaRPr>
        </a:p>
      </dsp:txBody>
      <dsp:txXfrm>
        <a:off x="3144800" y="478215"/>
        <a:ext cx="2162540" cy="1744200"/>
      </dsp:txXfrm>
    </dsp:sp>
    <dsp:sp modelId="{3DAFA88A-925C-480F-A314-C5CDB33000BC}">
      <dsp:nvSpPr>
        <dsp:cNvPr id="0" name=""/>
        <dsp:cNvSpPr/>
      </dsp:nvSpPr>
      <dsp:spPr>
        <a:xfrm>
          <a:off x="5062253" y="25108"/>
          <a:ext cx="672228" cy="437831"/>
        </a:xfrm>
        <a:prstGeom prst="rightArrow">
          <a:avLst>
            <a:gd name="adj1" fmla="val 60000"/>
            <a:gd name="adj2" fmla="val 50000"/>
          </a:avLst>
        </a:prstGeom>
        <a:solidFill>
          <a:schemeClr val="accent4">
            <a:hueOff val="-6031141"/>
            <a:satOff val="42105"/>
            <a:lumOff val="4509"/>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kumimoji="1" lang="ja-JP" altLang="en-US" sz="1400" kern="1200">
            <a:latin typeface="+mj-ea"/>
            <a:ea typeface="+mj-ea"/>
          </a:endParaRPr>
        </a:p>
      </dsp:txBody>
      <dsp:txXfrm>
        <a:off x="5062253" y="25108"/>
        <a:ext cx="672228" cy="437831"/>
      </dsp:txXfrm>
    </dsp:sp>
    <dsp:sp modelId="{B4205F3D-F70E-4696-80CD-B4B5498D4164}">
      <dsp:nvSpPr>
        <dsp:cNvPr id="0" name=""/>
        <dsp:cNvSpPr/>
      </dsp:nvSpPr>
      <dsp:spPr>
        <a:xfrm>
          <a:off x="6013520" y="9832"/>
          <a:ext cx="1758563" cy="702573"/>
        </a:xfrm>
        <a:prstGeom prst="roundRect">
          <a:avLst>
            <a:gd name="adj" fmla="val 10000"/>
          </a:avLst>
        </a:prstGeom>
        <a:solidFill>
          <a:schemeClr val="accent4">
            <a:hueOff val="-6031141"/>
            <a:satOff val="42105"/>
            <a:lumOff val="450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8016" tIns="128016" rIns="128016" bIns="68580" numCol="1" spcCol="1270" anchor="t" anchorCtr="0">
          <a:noAutofit/>
        </a:bodyPr>
        <a:lstStyle/>
        <a:p>
          <a:pPr lvl="0" algn="l" defTabSz="800100">
            <a:lnSpc>
              <a:spcPct val="90000"/>
            </a:lnSpc>
            <a:spcBef>
              <a:spcPct val="0"/>
            </a:spcBef>
            <a:spcAft>
              <a:spcPct val="35000"/>
            </a:spcAft>
          </a:pPr>
          <a:r>
            <a:rPr kumimoji="1" lang="ja-JP" altLang="en-US" sz="1800" b="1" kern="1200" dirty="0" smtClean="0">
              <a:latin typeface="+mj-ea"/>
              <a:ea typeface="+mj-ea"/>
            </a:rPr>
            <a:t>価値訴求型</a:t>
          </a:r>
          <a:r>
            <a:rPr kumimoji="1" lang="en-US" altLang="ja-JP" sz="1800" b="1" kern="1200" dirty="0" smtClean="0">
              <a:latin typeface="+mj-ea"/>
              <a:ea typeface="+mj-ea"/>
            </a:rPr>
            <a:t>PB</a:t>
          </a:r>
          <a:endParaRPr kumimoji="1" lang="ja-JP" altLang="en-US" sz="1800" b="1" kern="1200" dirty="0">
            <a:latin typeface="+mj-ea"/>
            <a:ea typeface="+mj-ea"/>
          </a:endParaRPr>
        </a:p>
      </dsp:txBody>
      <dsp:txXfrm>
        <a:off x="6013520" y="9832"/>
        <a:ext cx="1758563" cy="468382"/>
      </dsp:txXfrm>
    </dsp:sp>
    <dsp:sp modelId="{2BD3F9D5-EECE-42DA-A60D-8A3E09EC28BE}">
      <dsp:nvSpPr>
        <dsp:cNvPr id="0" name=""/>
        <dsp:cNvSpPr/>
      </dsp:nvSpPr>
      <dsp:spPr>
        <a:xfrm>
          <a:off x="6225540" y="478215"/>
          <a:ext cx="2054898" cy="1744200"/>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6031141"/>
              <a:satOff val="42105"/>
              <a:lumOff val="45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kumimoji="1" lang="ja-JP" altLang="en-US" sz="1800" kern="1200" dirty="0" smtClean="0">
              <a:latin typeface="+mj-ea"/>
              <a:ea typeface="+mj-ea"/>
            </a:rPr>
            <a:t>品質と付加価値を重視</a:t>
          </a:r>
          <a:endParaRPr kumimoji="1" lang="ja-JP" altLang="en-US" sz="1800" kern="1200" dirty="0">
            <a:latin typeface="+mj-ea"/>
            <a:ea typeface="+mj-ea"/>
          </a:endParaRPr>
        </a:p>
        <a:p>
          <a:pPr marL="171450" lvl="1" indent="-171450" algn="l" defTabSz="800100">
            <a:lnSpc>
              <a:spcPct val="90000"/>
            </a:lnSpc>
            <a:spcBef>
              <a:spcPct val="0"/>
            </a:spcBef>
            <a:spcAft>
              <a:spcPct val="15000"/>
            </a:spcAft>
            <a:buChar char="••"/>
          </a:pPr>
          <a:r>
            <a:rPr kumimoji="1" lang="ja-JP" altLang="en-US" sz="1800" kern="1200" dirty="0" smtClean="0">
              <a:latin typeface="+mj-ea"/>
              <a:ea typeface="+mj-ea"/>
            </a:rPr>
            <a:t>二強はライン化推進</a:t>
          </a:r>
          <a:endParaRPr kumimoji="1" lang="ja-JP" altLang="en-US" sz="1800" kern="1200" dirty="0">
            <a:latin typeface="+mj-ea"/>
            <a:ea typeface="+mj-ea"/>
          </a:endParaRPr>
        </a:p>
      </dsp:txBody>
      <dsp:txXfrm>
        <a:off x="6225540" y="478215"/>
        <a:ext cx="2054898" cy="17442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CFA7AD-08DC-457C-ADDF-8F1C2EB666D4}">
      <dsp:nvSpPr>
        <dsp:cNvPr id="0" name=""/>
        <dsp:cNvSpPr/>
      </dsp:nvSpPr>
      <dsp:spPr>
        <a:xfrm>
          <a:off x="610267" y="0"/>
          <a:ext cx="6916368" cy="4063999"/>
        </a:xfrm>
        <a:prstGeom prst="rightArrow">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FBDA3A9-A664-44A2-AC94-FB35A1D2A070}">
      <dsp:nvSpPr>
        <dsp:cNvPr id="0" name=""/>
        <dsp:cNvSpPr/>
      </dsp:nvSpPr>
      <dsp:spPr>
        <a:xfrm>
          <a:off x="993" y="1219199"/>
          <a:ext cx="1929435" cy="162560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認知的</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ロイヤルティ</a:t>
          </a:r>
          <a:endParaRPr kumimoji="1" lang="ja-JP" altLang="en-US" sz="2400" kern="1200" dirty="0"/>
        </a:p>
      </dsp:txBody>
      <dsp:txXfrm>
        <a:off x="993" y="1219199"/>
        <a:ext cx="1929435" cy="1625600"/>
      </dsp:txXfrm>
    </dsp:sp>
    <dsp:sp modelId="{47278A7E-54D9-4E13-A3C3-7BB882789085}">
      <dsp:nvSpPr>
        <dsp:cNvPr id="0" name=""/>
        <dsp:cNvSpPr/>
      </dsp:nvSpPr>
      <dsp:spPr>
        <a:xfrm>
          <a:off x="2069487" y="1219199"/>
          <a:ext cx="1929435" cy="1625600"/>
        </a:xfrm>
        <a:prstGeom prst="roundRect">
          <a:avLst/>
        </a:prstGeom>
        <a:gradFill rotWithShape="0">
          <a:gsLst>
            <a:gs pos="0">
              <a:schemeClr val="accent4">
                <a:hueOff val="-2010380"/>
                <a:satOff val="14035"/>
                <a:lumOff val="1503"/>
                <a:alphaOff val="0"/>
                <a:shade val="51000"/>
                <a:satMod val="130000"/>
              </a:schemeClr>
            </a:gs>
            <a:gs pos="80000">
              <a:schemeClr val="accent4">
                <a:hueOff val="-2010380"/>
                <a:satOff val="14035"/>
                <a:lumOff val="1503"/>
                <a:alphaOff val="0"/>
                <a:shade val="93000"/>
                <a:satMod val="130000"/>
              </a:schemeClr>
            </a:gs>
            <a:gs pos="100000">
              <a:schemeClr val="accent4">
                <a:hueOff val="-2010380"/>
                <a:satOff val="14035"/>
                <a:lumOff val="150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感情的</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ロイヤルティ</a:t>
          </a:r>
          <a:endParaRPr kumimoji="1" lang="ja-JP" altLang="en-US" sz="2400" kern="1200" dirty="0"/>
        </a:p>
      </dsp:txBody>
      <dsp:txXfrm>
        <a:off x="2069487" y="1219199"/>
        <a:ext cx="1929435" cy="1625600"/>
      </dsp:txXfrm>
    </dsp:sp>
    <dsp:sp modelId="{292BDBBC-1917-4D3E-BA17-8D2C0EE5BFC8}">
      <dsp:nvSpPr>
        <dsp:cNvPr id="0" name=""/>
        <dsp:cNvSpPr/>
      </dsp:nvSpPr>
      <dsp:spPr>
        <a:xfrm>
          <a:off x="4137981" y="1219199"/>
          <a:ext cx="1929435" cy="1625600"/>
        </a:xfrm>
        <a:prstGeom prst="roundRect">
          <a:avLst/>
        </a:prstGeom>
        <a:gradFill rotWithShape="0">
          <a:gsLst>
            <a:gs pos="0">
              <a:schemeClr val="accent4">
                <a:hueOff val="-4020761"/>
                <a:satOff val="28070"/>
                <a:lumOff val="3006"/>
                <a:alphaOff val="0"/>
                <a:shade val="51000"/>
                <a:satMod val="130000"/>
              </a:schemeClr>
            </a:gs>
            <a:gs pos="80000">
              <a:schemeClr val="accent4">
                <a:hueOff val="-4020761"/>
                <a:satOff val="28070"/>
                <a:lumOff val="3006"/>
                <a:alphaOff val="0"/>
                <a:shade val="93000"/>
                <a:satMod val="130000"/>
              </a:schemeClr>
            </a:gs>
            <a:gs pos="100000">
              <a:schemeClr val="accent4">
                <a:hueOff val="-4020761"/>
                <a:satOff val="28070"/>
                <a:lumOff val="300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行動意欲的</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ロイヤルティ</a:t>
          </a:r>
          <a:endParaRPr kumimoji="1" lang="ja-JP" altLang="en-US" sz="2400" kern="1200" dirty="0"/>
        </a:p>
      </dsp:txBody>
      <dsp:txXfrm>
        <a:off x="4137981" y="1219199"/>
        <a:ext cx="1929435" cy="1625600"/>
      </dsp:txXfrm>
    </dsp:sp>
    <dsp:sp modelId="{7F63B3B7-2F72-4FB9-B3D6-886C1D5B232C}">
      <dsp:nvSpPr>
        <dsp:cNvPr id="0" name=""/>
        <dsp:cNvSpPr/>
      </dsp:nvSpPr>
      <dsp:spPr>
        <a:xfrm>
          <a:off x="6206475" y="1219199"/>
          <a:ext cx="1929435" cy="1625600"/>
        </a:xfrm>
        <a:prstGeom prst="roundRect">
          <a:avLst/>
        </a:prstGeom>
        <a:gradFill rotWithShape="0">
          <a:gsLst>
            <a:gs pos="0">
              <a:schemeClr val="accent4">
                <a:hueOff val="-6031141"/>
                <a:satOff val="42105"/>
                <a:lumOff val="4509"/>
                <a:alphaOff val="0"/>
                <a:shade val="51000"/>
                <a:satMod val="130000"/>
              </a:schemeClr>
            </a:gs>
            <a:gs pos="80000">
              <a:schemeClr val="accent4">
                <a:hueOff val="-6031141"/>
                <a:satOff val="42105"/>
                <a:lumOff val="4509"/>
                <a:alphaOff val="0"/>
                <a:shade val="93000"/>
                <a:satMod val="130000"/>
              </a:schemeClr>
            </a:gs>
            <a:gs pos="100000">
              <a:schemeClr val="accent4">
                <a:hueOff val="-6031141"/>
                <a:satOff val="42105"/>
                <a:lumOff val="450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行動的</a:t>
          </a:r>
          <a:endParaRPr kumimoji="1" lang="en-US" altLang="ja-JP" sz="2400" kern="1200" dirty="0" smtClean="0"/>
        </a:p>
        <a:p>
          <a:pPr lvl="0" algn="ctr" defTabSz="1066800">
            <a:lnSpc>
              <a:spcPct val="90000"/>
            </a:lnSpc>
            <a:spcBef>
              <a:spcPct val="0"/>
            </a:spcBef>
            <a:spcAft>
              <a:spcPct val="35000"/>
            </a:spcAft>
          </a:pPr>
          <a:r>
            <a:rPr kumimoji="1" lang="ja-JP" altLang="en-US" sz="2400" kern="1200" dirty="0" smtClean="0"/>
            <a:t>ロイヤルティ</a:t>
          </a:r>
          <a:endParaRPr kumimoji="1" lang="ja-JP" altLang="en-US" sz="2400" kern="1200" dirty="0"/>
        </a:p>
      </dsp:txBody>
      <dsp:txXfrm>
        <a:off x="6206475" y="1219199"/>
        <a:ext cx="1929435" cy="162560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A5DA91F-FAB7-45DE-89BD-5E08A2A7EEC4}">
      <dsp:nvSpPr>
        <dsp:cNvPr id="0" name=""/>
        <dsp:cNvSpPr/>
      </dsp:nvSpPr>
      <dsp:spPr>
        <a:xfrm>
          <a:off x="615668" y="0"/>
          <a:ext cx="6977575" cy="4608512"/>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552F5E-BFA0-4681-ACD8-C18F5C7E2471}">
      <dsp:nvSpPr>
        <dsp:cNvPr id="0" name=""/>
        <dsp:cNvSpPr/>
      </dsp:nvSpPr>
      <dsp:spPr>
        <a:xfrm>
          <a:off x="2805" y="1382553"/>
          <a:ext cx="1822955" cy="1843404"/>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mj-ea"/>
              <a:ea typeface="+mj-ea"/>
            </a:rPr>
            <a:t>ブランド連想</a:t>
          </a:r>
          <a:endParaRPr kumimoji="1" lang="ja-JP" altLang="en-US" sz="2000" kern="1200" dirty="0">
            <a:latin typeface="+mj-ea"/>
            <a:ea typeface="+mj-ea"/>
          </a:endParaRPr>
        </a:p>
      </dsp:txBody>
      <dsp:txXfrm>
        <a:off x="2805" y="1382553"/>
        <a:ext cx="1822955" cy="1843404"/>
      </dsp:txXfrm>
    </dsp:sp>
    <dsp:sp modelId="{8E35E9E9-CC4C-42E2-B38E-F0DCE8566C6E}">
      <dsp:nvSpPr>
        <dsp:cNvPr id="0" name=""/>
        <dsp:cNvSpPr/>
      </dsp:nvSpPr>
      <dsp:spPr>
        <a:xfrm>
          <a:off x="2129587" y="1382553"/>
          <a:ext cx="1822955" cy="1843404"/>
        </a:xfrm>
        <a:prstGeom prst="roundRect">
          <a:avLst/>
        </a:prstGeom>
        <a:solidFill>
          <a:schemeClr val="accent4">
            <a:hueOff val="-2010380"/>
            <a:satOff val="14035"/>
            <a:lumOff val="150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mj-ea"/>
              <a:ea typeface="+mj-ea"/>
            </a:rPr>
            <a:t>ブランド･イメージ</a:t>
          </a:r>
          <a:endParaRPr kumimoji="1" lang="ja-JP" altLang="en-US" sz="2000" kern="1200" dirty="0">
            <a:latin typeface="+mj-ea"/>
            <a:ea typeface="+mj-ea"/>
          </a:endParaRPr>
        </a:p>
      </dsp:txBody>
      <dsp:txXfrm>
        <a:off x="2129587" y="1382553"/>
        <a:ext cx="1822955" cy="1843404"/>
      </dsp:txXfrm>
    </dsp:sp>
    <dsp:sp modelId="{18F22EF8-775E-4954-9E47-F3E1555F72E5}">
      <dsp:nvSpPr>
        <dsp:cNvPr id="0" name=""/>
        <dsp:cNvSpPr/>
      </dsp:nvSpPr>
      <dsp:spPr>
        <a:xfrm>
          <a:off x="4256368" y="1382553"/>
          <a:ext cx="1822955" cy="1843404"/>
        </a:xfrm>
        <a:prstGeom prst="roundRect">
          <a:avLst/>
        </a:prstGeom>
        <a:solidFill>
          <a:schemeClr val="accent4">
            <a:hueOff val="-4020761"/>
            <a:satOff val="28070"/>
            <a:lumOff val="300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mj-ea"/>
              <a:ea typeface="+mj-ea"/>
            </a:rPr>
            <a:t>ストア･イメージ</a:t>
          </a:r>
          <a:endParaRPr kumimoji="1" lang="ja-JP" altLang="en-US" sz="2000" kern="1200" dirty="0">
            <a:latin typeface="+mj-ea"/>
            <a:ea typeface="+mj-ea"/>
          </a:endParaRPr>
        </a:p>
      </dsp:txBody>
      <dsp:txXfrm>
        <a:off x="4256368" y="1382553"/>
        <a:ext cx="1822955" cy="1843404"/>
      </dsp:txXfrm>
    </dsp:sp>
    <dsp:sp modelId="{60AFF39B-6BCC-4064-A30B-63B2042040DE}">
      <dsp:nvSpPr>
        <dsp:cNvPr id="0" name=""/>
        <dsp:cNvSpPr/>
      </dsp:nvSpPr>
      <dsp:spPr>
        <a:xfrm>
          <a:off x="6383150" y="1382553"/>
          <a:ext cx="1822955" cy="1843404"/>
        </a:xfrm>
        <a:prstGeom prst="roundRect">
          <a:avLst/>
        </a:prstGeom>
        <a:solidFill>
          <a:schemeClr val="accent4">
            <a:hueOff val="-6031141"/>
            <a:satOff val="42105"/>
            <a:lumOff val="450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mj-ea"/>
              <a:ea typeface="+mj-ea"/>
            </a:rPr>
            <a:t>認知的ロイヤルティ</a:t>
          </a:r>
          <a:endParaRPr kumimoji="1" lang="ja-JP" altLang="en-US" sz="2000" kern="1200" dirty="0">
            <a:latin typeface="+mj-ea"/>
            <a:ea typeface="+mj-ea"/>
          </a:endParaRPr>
        </a:p>
      </dsp:txBody>
      <dsp:txXfrm>
        <a:off x="6383150" y="1382553"/>
        <a:ext cx="1822955" cy="184340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0.07478</cdr:x>
      <cdr:y>0.07692</cdr:y>
    </cdr:from>
    <cdr:to>
      <cdr:x>0.89731</cdr:x>
      <cdr:y>0.13846</cdr:y>
    </cdr:to>
    <cdr:sp macro="" textlink="">
      <cdr:nvSpPr>
        <cdr:cNvPr id="2" name="テキスト ボックス 1"/>
        <cdr:cNvSpPr txBox="1"/>
      </cdr:nvSpPr>
      <cdr:spPr>
        <a:xfrm xmlns:a="http://schemas.openxmlformats.org/drawingml/2006/main">
          <a:off x="288032" y="360040"/>
          <a:ext cx="3168352" cy="28803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ja-JP" altLang="en-US" sz="1400" b="1" dirty="0" smtClean="0"/>
            <a:t>最も購入したいと感じる</a:t>
          </a:r>
          <a:r>
            <a:rPr lang="en-US" altLang="ja-JP" sz="1400" b="1" dirty="0" smtClean="0"/>
            <a:t>PB</a:t>
          </a:r>
          <a:r>
            <a:rPr lang="ja-JP" altLang="en-US" sz="1400" b="1" dirty="0" smtClean="0"/>
            <a:t>コンセプト</a:t>
          </a:r>
          <a:endParaRPr lang="ja-JP" altLang="en-US" sz="1400" b="1"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8831" cy="4933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5374" y="0"/>
            <a:ext cx="2918831" cy="493315"/>
          </a:xfrm>
          <a:prstGeom prst="rect">
            <a:avLst/>
          </a:prstGeom>
        </p:spPr>
        <p:txBody>
          <a:bodyPr vert="horz" lIns="91440" tIns="45720" rIns="91440" bIns="45720" rtlCol="0"/>
          <a:lstStyle>
            <a:lvl1pPr algn="r">
              <a:defRPr sz="1200"/>
            </a:lvl1pPr>
          </a:lstStyle>
          <a:p>
            <a:fld id="{39C594F0-BE40-4ECA-B1FF-49B6B73D3707}" type="datetimeFigureOut">
              <a:rPr kumimoji="1" lang="ja-JP" altLang="en-US" smtClean="0"/>
              <a:pPr/>
              <a:t>2012/12/18</a:t>
            </a:fld>
            <a:endParaRPr kumimoji="1" lang="ja-JP" altLang="en-US"/>
          </a:p>
        </p:txBody>
      </p:sp>
      <p:sp>
        <p:nvSpPr>
          <p:cNvPr id="4" name="フッター プレースホルダ 3"/>
          <p:cNvSpPr>
            <a:spLocks noGrp="1"/>
          </p:cNvSpPr>
          <p:nvPr>
            <p:ph type="ftr" sz="quarter" idx="2"/>
          </p:nvPr>
        </p:nvSpPr>
        <p:spPr>
          <a:xfrm>
            <a:off x="1" y="9371285"/>
            <a:ext cx="2918831" cy="49331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5374" y="9371285"/>
            <a:ext cx="2918831" cy="493315"/>
          </a:xfrm>
          <a:prstGeom prst="rect">
            <a:avLst/>
          </a:prstGeom>
        </p:spPr>
        <p:txBody>
          <a:bodyPr vert="horz" lIns="91440" tIns="45720" rIns="91440" bIns="45720" rtlCol="0" anchor="b"/>
          <a:lstStyle>
            <a:lvl1pPr algn="r">
              <a:defRPr sz="1200"/>
            </a:lvl1pPr>
          </a:lstStyle>
          <a:p>
            <a:fld id="{A16286EF-9A22-4EC5-9C2F-8D13F157D21F}" type="slidenum">
              <a:rPr kumimoji="1" lang="ja-JP" altLang="en-US" smtClean="0"/>
              <a:pPr/>
              <a:t>&lt;#&gt;</a:t>
            </a:fld>
            <a:endParaRPr kumimoji="1" lang="ja-JP" altLang="en-US"/>
          </a:p>
        </p:txBody>
      </p:sp>
    </p:spTree>
    <p:extLst>
      <p:ext uri="{BB962C8B-B14F-4D97-AF65-F5344CB8AC3E}">
        <p14:creationId xmlns="" xmlns:p14="http://schemas.microsoft.com/office/powerpoint/2010/main" val="3300135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8831" cy="4933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4" y="0"/>
            <a:ext cx="2918831" cy="493315"/>
          </a:xfrm>
          <a:prstGeom prst="rect">
            <a:avLst/>
          </a:prstGeom>
        </p:spPr>
        <p:txBody>
          <a:bodyPr vert="horz" lIns="91440" tIns="45720" rIns="91440" bIns="45720" rtlCol="0"/>
          <a:lstStyle>
            <a:lvl1pPr algn="r">
              <a:defRPr sz="1200"/>
            </a:lvl1pPr>
          </a:lstStyle>
          <a:p>
            <a:fld id="{A01FB0C2-2A13-423C-85C5-C3C8DDF5AF49}" type="datetimeFigureOut">
              <a:rPr kumimoji="1" lang="ja-JP" altLang="en-US" smtClean="0"/>
              <a:pPr/>
              <a:t>2012/12/18</a:t>
            </a:fld>
            <a:endParaRPr kumimoji="1" lang="ja-JP" altLang="en-US"/>
          </a:p>
        </p:txBody>
      </p:sp>
      <p:sp>
        <p:nvSpPr>
          <p:cNvPr id="4" name="スライド イメージ プレースホルダ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371285"/>
            <a:ext cx="2918831" cy="49331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4" y="9371285"/>
            <a:ext cx="2918831" cy="493315"/>
          </a:xfrm>
          <a:prstGeom prst="rect">
            <a:avLst/>
          </a:prstGeom>
        </p:spPr>
        <p:txBody>
          <a:bodyPr vert="horz" lIns="91440" tIns="45720" rIns="91440" bIns="45720" rtlCol="0" anchor="b"/>
          <a:lstStyle>
            <a:lvl1pPr algn="r">
              <a:defRPr sz="1200"/>
            </a:lvl1pPr>
          </a:lstStyle>
          <a:p>
            <a:fld id="{C3BEAF18-987B-449E-B9FF-CC4E8E2D2560}" type="slidenum">
              <a:rPr kumimoji="1" lang="ja-JP" altLang="en-US" smtClean="0"/>
              <a:pPr/>
              <a:t>&lt;#&gt;</a:t>
            </a:fld>
            <a:endParaRPr kumimoji="1" lang="ja-JP" altLang="en-US"/>
          </a:p>
        </p:txBody>
      </p:sp>
    </p:spTree>
    <p:extLst>
      <p:ext uri="{BB962C8B-B14F-4D97-AF65-F5344CB8AC3E}">
        <p14:creationId xmlns="" xmlns:p14="http://schemas.microsoft.com/office/powerpoint/2010/main" val="30417863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17</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18</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19</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20</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21</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22</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23</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24</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25</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26</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8</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27</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28</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29</a:t>
            </a:fld>
            <a:endParaRPr kumimoji="1"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30</a:t>
            </a:fld>
            <a:endParaRPr kumimoji="1"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31</a:t>
            </a:fld>
            <a:endParaRPr kumimoji="1"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32</a:t>
            </a:fld>
            <a:endParaRPr kumimoji="1"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33</a:t>
            </a:fld>
            <a:endParaRPr kumimoji="1"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34</a:t>
            </a:fld>
            <a:endParaRPr kumimoji="1"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35</a:t>
            </a:fld>
            <a:endParaRPr kumimoji="1"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36</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10</a:t>
            </a:fld>
            <a:endParaRPr kumimoji="1"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37</a:t>
            </a:fld>
            <a:endParaRPr kumimoji="1"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38</a:t>
            </a:fld>
            <a:endParaRPr kumimoji="1"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39</a:t>
            </a:fld>
            <a:endParaRPr kumimoji="1"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40</a:t>
            </a:fld>
            <a:endParaRPr kumimoji="1"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41</a:t>
            </a:fld>
            <a:endParaRPr kumimoji="1"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42</a:t>
            </a:fld>
            <a:endParaRPr kumimoji="1"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43</a:t>
            </a:fld>
            <a:endParaRPr kumimoji="1"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44</a:t>
            </a:fld>
            <a:endParaRPr kumimoji="1"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45</a:t>
            </a:fld>
            <a:endParaRPr kumimoji="1"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46</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11</a:t>
            </a:fld>
            <a:endParaRPr kumimoji="1"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47</a:t>
            </a:fld>
            <a:endParaRPr kumimoji="1"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48</a:t>
            </a:fld>
            <a:endParaRPr kumimoji="1"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49</a:t>
            </a:fld>
            <a:endParaRPr kumimoji="1"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50</a:t>
            </a:fld>
            <a:endParaRPr kumimoji="1"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51</a:t>
            </a:fld>
            <a:endParaRPr kumimoji="1"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52</a:t>
            </a:fld>
            <a:endParaRPr kumimoji="1"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53</a:t>
            </a:fld>
            <a:endParaRPr kumimoji="1"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54</a:t>
            </a:fld>
            <a:endParaRPr kumimoji="1"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55</a:t>
            </a:fld>
            <a:endParaRPr kumimoji="1" lang="ja-JP"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56</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12</a:t>
            </a:fld>
            <a:endParaRPr kumimoji="1" lang="ja-JP"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57</a:t>
            </a:fld>
            <a:endParaRPr kumimoji="1" lang="ja-JP"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58</a:t>
            </a:fld>
            <a:endParaRPr kumimoji="1" lang="ja-JP" alt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lang="ja-JP" altLang="en-US" smtClean="0">
                <a:solidFill>
                  <a:prstClr val="black"/>
                </a:solidFill>
              </a:rPr>
              <a:pPr/>
              <a:t>59</a:t>
            </a:fld>
            <a:endParaRPr lang="ja-JP" altLang="en-US" dirty="0">
              <a:solidFill>
                <a:prstClr val="black"/>
              </a:solidFill>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60</a:t>
            </a:fld>
            <a:endParaRPr kumimoji="1" lang="ja-JP" alt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61</a:t>
            </a:fld>
            <a:endParaRPr kumimoji="1" lang="ja-JP" alt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62</a:t>
            </a:fld>
            <a:endParaRPr kumimoji="1" lang="ja-JP" alt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63</a:t>
            </a:fld>
            <a:endParaRPr kumimoji="1" lang="ja-JP" alt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64</a:t>
            </a:fld>
            <a:endParaRPr kumimoji="1" lang="ja-JP"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65</a:t>
            </a:fld>
            <a:endParaRPr kumimoji="1" lang="ja-JP"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66</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13</a:t>
            </a:fld>
            <a:endParaRPr kumimoji="1" lang="ja-JP"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67</a:t>
            </a:fld>
            <a:endParaRPr kumimoji="1" lang="ja-JP"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68</a:t>
            </a:fld>
            <a:endParaRPr kumimoji="1" lang="ja-JP"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69</a:t>
            </a:fld>
            <a:endParaRPr kumimoji="1" lang="ja-JP"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冬ですね。</a:t>
            </a:r>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72</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14</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15</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en-US" altLang="ja-JP" dirty="0" smtClean="0"/>
          </a:p>
        </p:txBody>
      </p:sp>
      <p:sp>
        <p:nvSpPr>
          <p:cNvPr id="4" name="スライド番号プレースホルダ 3"/>
          <p:cNvSpPr>
            <a:spLocks noGrp="1"/>
          </p:cNvSpPr>
          <p:nvPr>
            <p:ph type="sldNum" sz="quarter" idx="10"/>
          </p:nvPr>
        </p:nvSpPr>
        <p:spPr/>
        <p:txBody>
          <a:bodyPr/>
          <a:lstStyle/>
          <a:p>
            <a:fld id="{C3BEAF18-987B-449E-B9FF-CC4E8E2D2560}" type="slidenum">
              <a:rPr kumimoji="1" lang="ja-JP" altLang="en-US" smtClean="0"/>
              <a:pPr/>
              <a:t>16</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06578F57-DE56-470D-A2B7-FCF3474F1E7F}" type="datetime1">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0758C3D-937A-4BF7-89D7-4F32D6C37A15}" type="datetime1">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27FC118-3785-4E62-B348-EAB07A91D502}" type="datetime1">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14D9227-FF33-434E-BD1D-51BF0C523963}" type="datetime1">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E1FE8AE-27DD-4077-B812-B044CE7B8753}" type="datetime1">
              <a:rPr kumimoji="1" lang="ja-JP" altLang="en-US" smtClean="0"/>
              <a:pPr/>
              <a:t>2012/12/18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F200078-14DD-4A27-84A3-F950957E88A6}" type="datetime1">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F9B3D6F4-5538-4CE5-8B5C-045F873C3EC1}" type="datetime1">
              <a:rPr kumimoji="1" lang="ja-JP" altLang="en-US" smtClean="0"/>
              <a:pPr/>
              <a:t>2012/12/18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4988010E-A4D7-45BC-8061-AC478D73CA1C}" type="datetime1">
              <a:rPr kumimoji="1" lang="ja-JP" altLang="en-US" smtClean="0"/>
              <a:pPr/>
              <a:t>2012/12/18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6D7DE0D-671B-41AF-8BC9-28C746A525C4}" type="datetime1">
              <a:rPr kumimoji="1" lang="ja-JP" altLang="en-US" smtClean="0"/>
              <a:pPr/>
              <a:t>2012/12/18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92AE198-95AD-41C8-9A84-DEF6A6B0B760}" type="datetime1">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60196934-6D64-4FBC-98AD-8CA0000BB5E0}" type="datetime1">
              <a:rPr kumimoji="1" lang="ja-JP" altLang="en-US" smtClean="0"/>
              <a:pPr/>
              <a:t>2012/12/18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59FA0D2-F057-4B4C-A837-6B42C37B3C50}" type="slidenum">
              <a:rPr kumimoji="1" lang="ja-JP" altLang="en-US" smtClean="0"/>
              <a:pPr/>
              <a:t>&lt;#&gt;</a:t>
            </a:fld>
            <a:endParaRPr kumimoji="1" lang="ja-JP" alt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5831AE-76F7-4A98-8245-11041445F888}" type="datetime1">
              <a:rPr kumimoji="1" lang="ja-JP" altLang="en-US" smtClean="0"/>
              <a:pPr/>
              <a:t>2012/12/18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9FA0D2-F057-4B4C-A837-6B42C37B3C50}"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4.wmf"/><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3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wmf"/><Relationship Id="rId7" Type="http://schemas.openxmlformats.org/officeDocument/2006/relationships/diagramColors" Target="../diagrams/colors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3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4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4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24.emf"/><Relationship Id="rId4" Type="http://schemas.openxmlformats.org/officeDocument/2006/relationships/image" Target="../media/image23.emf"/></Relationships>
</file>

<file path=ppt/slides/_rels/slide4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4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4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4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image" Target="../media/image4.wmf"/><Relationship Id="rId7" Type="http://schemas.openxmlformats.org/officeDocument/2006/relationships/image" Target="../media/image39.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4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41.wmf"/><Relationship Id="rId4" Type="http://schemas.openxmlformats.org/officeDocument/2006/relationships/image" Target="../media/image40.emf"/></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slides/_rels/slide5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43.emf"/><Relationship Id="rId4" Type="http://schemas.openxmlformats.org/officeDocument/2006/relationships/image" Target="../media/image42.emf"/></Relationships>
</file>

<file path=ppt/slides/_rels/slide5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46.emf"/><Relationship Id="rId3" Type="http://schemas.openxmlformats.org/officeDocument/2006/relationships/image" Target="../media/image4.wmf"/><Relationship Id="rId7" Type="http://schemas.openxmlformats.org/officeDocument/2006/relationships/image" Target="../media/image45.emf"/><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35.png"/><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wmf"/><Relationship Id="rId7" Type="http://schemas.openxmlformats.org/officeDocument/2006/relationships/image" Target="../media/image48.emf"/><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47.emf"/><Relationship Id="rId5" Type="http://schemas.openxmlformats.org/officeDocument/2006/relationships/image" Target="../media/image35.png"/><Relationship Id="rId4" Type="http://schemas.openxmlformats.org/officeDocument/2006/relationships/image" Target="../media/image34.png"/></Relationships>
</file>

<file path=ppt/slides/_rels/slide5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1.wmf"/></Relationships>
</file>

<file path=ppt/slides/_rels/slide5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52.emf"/><Relationship Id="rId7" Type="http://schemas.openxmlformats.org/officeDocument/2006/relationships/image" Target="../media/image4.wmf"/><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55.emf"/><Relationship Id="rId5" Type="http://schemas.openxmlformats.org/officeDocument/2006/relationships/image" Target="../media/image54.emf"/><Relationship Id="rId4" Type="http://schemas.openxmlformats.org/officeDocument/2006/relationships/image" Target="../media/image53.emf"/><Relationship Id="rId9"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58.emf"/><Relationship Id="rId4" Type="http://schemas.openxmlformats.org/officeDocument/2006/relationships/image" Target="../media/image57.emf"/></Relationships>
</file>

<file path=ppt/slides/_rels/slide6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59.emf"/><Relationship Id="rId7" Type="http://schemas.openxmlformats.org/officeDocument/2006/relationships/image" Target="../media/image34.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61.emf"/><Relationship Id="rId4" Type="http://schemas.openxmlformats.org/officeDocument/2006/relationships/image" Target="../media/image60.emf"/></Relationships>
</file>

<file path=ppt/slides/_rels/slide6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6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9.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diagramLayout" Target="../diagrams/layout1.xml"/><Relationship Id="rId7" Type="http://schemas.openxmlformats.org/officeDocument/2006/relationships/image" Target="../media/image14.w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6.wmf"/></Relationships>
</file>

<file path=ppt/slides/_rels/slide7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8" Type="http://schemas.openxmlformats.org/officeDocument/2006/relationships/hyperlink" Target="http://m-words.jp/" TargetMode="External"/><Relationship Id="rId13" Type="http://schemas.openxmlformats.org/officeDocument/2006/relationships/image" Target="../media/image4.wmf"/><Relationship Id="rId3" Type="http://schemas.openxmlformats.org/officeDocument/2006/relationships/hyperlink" Target="http://www.jfc.go.jp/a/topics/pdf/topics_110901_1.pdf" TargetMode="External"/><Relationship Id="rId7" Type="http://schemas.openxmlformats.org/officeDocument/2006/relationships/hyperlink" Target="http://www.news2u.net/releases/92594" TargetMode="External"/><Relationship Id="rId12" Type="http://schemas.openxmlformats.org/officeDocument/2006/relationships/hyperlink" Target="http://www.mitsue.co.jp/" TargetMode="External"/><Relationship Id="rId2" Type="http://schemas.openxmlformats.org/officeDocument/2006/relationships/hyperlink" Target="http://www.fmric.or.jp/management/index.html" TargetMode="External"/><Relationship Id="rId1" Type="http://schemas.openxmlformats.org/officeDocument/2006/relationships/slideLayout" Target="../slideLayouts/slideLayout2.xml"/><Relationship Id="rId6" Type="http://schemas.openxmlformats.org/officeDocument/2006/relationships/hyperlink" Target="http://www.myvoice.co.jp/biz/surveys/16011/index.html" TargetMode="External"/><Relationship Id="rId11" Type="http://schemas.openxmlformats.org/officeDocument/2006/relationships/hyperlink" Target="http://d.hatena.ne.jp/benchimarking-column/20111027" TargetMode="External"/><Relationship Id="rId5" Type="http://schemas.openxmlformats.org/officeDocument/2006/relationships/hyperlink" Target="http://www.sej.co.jp/products/original/" TargetMode="External"/><Relationship Id="rId10" Type="http://schemas.openxmlformats.org/officeDocument/2006/relationships/hyperlink" Target="http://gyokai-search.com/" TargetMode="External"/><Relationship Id="rId4" Type="http://schemas.openxmlformats.org/officeDocument/2006/relationships/hyperlink" Target="http://www.topvalu.net/" TargetMode="External"/><Relationship Id="rId9" Type="http://schemas.openxmlformats.org/officeDocument/2006/relationships/hyperlink" Target="http://kotobank.jp/"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65.wmf"/><Relationship Id="rId5" Type="http://schemas.openxmlformats.org/officeDocument/2006/relationships/image" Target="../media/image64.png"/><Relationship Id="rId4" Type="http://schemas.openxmlformats.org/officeDocument/2006/relationships/image" Target="../media/image63.wmf"/></Relationships>
</file>

<file path=ppt/slides/_rels/slide8.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image" Target="../media/image19.png"/><Relationship Id="rId4" Type="http://schemas.openxmlformats.org/officeDocument/2006/relationships/diagramLayout" Target="../diagrams/layout2.xml"/><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601216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ctrTitle"/>
          </p:nvPr>
        </p:nvSpPr>
        <p:spPr>
          <a:xfrm>
            <a:off x="0" y="1268760"/>
            <a:ext cx="8964488" cy="1326009"/>
          </a:xfrm>
        </p:spPr>
        <p:txBody>
          <a:bodyPr>
            <a:noAutofit/>
          </a:bodyPr>
          <a:lstStyle/>
          <a:p>
            <a:pPr algn="l"/>
            <a:r>
              <a:rPr kumimoji="1" lang="ja-JP" altLang="en-US" sz="3600" dirty="0" smtClean="0">
                <a:latin typeface="HG丸ｺﾞｼｯｸM-PRO" pitchFamily="50" charset="-128"/>
                <a:ea typeface="HG丸ｺﾞｼｯｸM-PRO" pitchFamily="50" charset="-128"/>
              </a:rPr>
              <a:t>プライベート･ブランドを用いた</a:t>
            </a:r>
            <a:r>
              <a:rPr kumimoji="1" lang="en-US" altLang="ja-JP" sz="3600" dirty="0" smtClean="0">
                <a:latin typeface="HG丸ｺﾞｼｯｸM-PRO" pitchFamily="50" charset="-128"/>
                <a:ea typeface="HG丸ｺﾞｼｯｸM-PRO" pitchFamily="50" charset="-128"/>
              </a:rPr>
              <a:t/>
            </a:r>
            <a:br>
              <a:rPr kumimoji="1" lang="en-US" altLang="ja-JP" sz="3600" dirty="0" smtClean="0">
                <a:latin typeface="HG丸ｺﾞｼｯｸM-PRO" pitchFamily="50" charset="-128"/>
                <a:ea typeface="HG丸ｺﾞｼｯｸM-PRO" pitchFamily="50" charset="-128"/>
              </a:rPr>
            </a:br>
            <a:r>
              <a:rPr lang="ja-JP" altLang="en-US" sz="3600" dirty="0" smtClean="0">
                <a:latin typeface="HG丸ｺﾞｼｯｸM-PRO" pitchFamily="50" charset="-128"/>
                <a:ea typeface="HG丸ｺﾞｼｯｸM-PRO" pitchFamily="50" charset="-128"/>
              </a:rPr>
              <a:t>　　　　</a:t>
            </a:r>
            <a:r>
              <a:rPr kumimoji="1" lang="ja-JP" altLang="en-US" sz="3600" dirty="0" smtClean="0">
                <a:latin typeface="HG丸ｺﾞｼｯｸM-PRO" pitchFamily="50" charset="-128"/>
                <a:ea typeface="HG丸ｺﾞｼｯｸM-PRO" pitchFamily="50" charset="-128"/>
              </a:rPr>
              <a:t>ストア･ロイヤルティの構築</a:t>
            </a:r>
            <a:endParaRPr kumimoji="1" lang="ja-JP" altLang="en-US" sz="3600" dirty="0">
              <a:latin typeface="HG丸ｺﾞｼｯｸM-PRO" pitchFamily="50" charset="-128"/>
              <a:ea typeface="HG丸ｺﾞｼｯｸM-PRO" pitchFamily="50" charset="-128"/>
            </a:endParaRPr>
          </a:p>
        </p:txBody>
      </p:sp>
      <p:sp>
        <p:nvSpPr>
          <p:cNvPr id="3" name="サブタイトル 2"/>
          <p:cNvSpPr>
            <a:spLocks noGrp="1"/>
          </p:cNvSpPr>
          <p:nvPr>
            <p:ph type="subTitle" idx="1"/>
          </p:nvPr>
        </p:nvSpPr>
        <p:spPr>
          <a:xfrm>
            <a:off x="6444208" y="3212976"/>
            <a:ext cx="2699792" cy="3645024"/>
          </a:xfrm>
        </p:spPr>
        <p:txBody>
          <a:bodyPr>
            <a:normAutofit/>
          </a:bodyPr>
          <a:lstStyle/>
          <a:p>
            <a:pPr algn="l"/>
            <a:r>
              <a:rPr kumimoji="1" lang="ja-JP" altLang="en-US" sz="2000" dirty="0" smtClean="0">
                <a:solidFill>
                  <a:schemeClr val="accent5">
                    <a:lumMod val="50000"/>
                  </a:schemeClr>
                </a:solidFill>
                <a:latin typeface="HG丸ｺﾞｼｯｸM-PRO" pitchFamily="50" charset="-128"/>
                <a:ea typeface="HG丸ｺﾞｼｯｸM-PRO" pitchFamily="50" charset="-128"/>
              </a:rPr>
              <a:t>東洋大学</a:t>
            </a:r>
            <a:endParaRPr kumimoji="1"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kumimoji="1" lang="ja-JP" altLang="en-US" sz="2000" dirty="0" smtClean="0">
                <a:solidFill>
                  <a:schemeClr val="accent5">
                    <a:lumMod val="50000"/>
                  </a:schemeClr>
                </a:solidFill>
                <a:latin typeface="HG丸ｺﾞｼｯｸM-PRO" pitchFamily="50" charset="-128"/>
                <a:ea typeface="HG丸ｺﾞｼｯｸM-PRO" pitchFamily="50" charset="-128"/>
              </a:rPr>
              <a:t>峰尾ゼミナール</a:t>
            </a:r>
            <a:r>
              <a:rPr lang="en-US" altLang="ja-JP" sz="2000" dirty="0" smtClean="0">
                <a:solidFill>
                  <a:schemeClr val="accent5">
                    <a:lumMod val="50000"/>
                  </a:schemeClr>
                </a:solidFill>
                <a:latin typeface="HG丸ｺﾞｼｯｸM-PRO" pitchFamily="50" charset="-128"/>
                <a:ea typeface="HG丸ｺﾞｼｯｸM-PRO" pitchFamily="50" charset="-128"/>
              </a:rPr>
              <a:t>3</a:t>
            </a:r>
            <a:r>
              <a:rPr lang="ja-JP" altLang="en-US" sz="2000" dirty="0" smtClean="0">
                <a:solidFill>
                  <a:schemeClr val="accent5">
                    <a:lumMod val="50000"/>
                  </a:schemeClr>
                </a:solidFill>
                <a:latin typeface="HG丸ｺﾞｼｯｸM-PRO" pitchFamily="50" charset="-128"/>
                <a:ea typeface="HG丸ｺﾞｼｯｸM-PRO" pitchFamily="50" charset="-128"/>
              </a:rPr>
              <a:t>年</a:t>
            </a:r>
            <a:endParaRPr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kumimoji="1" lang="ja-JP" altLang="en-US" sz="2000" dirty="0" smtClean="0">
                <a:solidFill>
                  <a:schemeClr val="accent5">
                    <a:lumMod val="50000"/>
                  </a:schemeClr>
                </a:solidFill>
                <a:latin typeface="HG丸ｺﾞｼｯｸM-PRO" pitchFamily="50" charset="-128"/>
                <a:ea typeface="HG丸ｺﾞｼｯｸM-PRO" pitchFamily="50" charset="-128"/>
              </a:rPr>
              <a:t>　飯島亜沙美</a:t>
            </a:r>
            <a:endParaRPr kumimoji="1"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lang="ja-JP" altLang="en-US" sz="2000" dirty="0">
                <a:solidFill>
                  <a:schemeClr val="accent5">
                    <a:lumMod val="50000"/>
                  </a:schemeClr>
                </a:solidFill>
                <a:latin typeface="HG丸ｺﾞｼｯｸM-PRO" pitchFamily="50" charset="-128"/>
                <a:ea typeface="HG丸ｺﾞｼｯｸM-PRO" pitchFamily="50" charset="-128"/>
              </a:rPr>
              <a:t>　</a:t>
            </a:r>
            <a:r>
              <a:rPr lang="ja-JP" altLang="en-US" sz="2000" dirty="0" smtClean="0">
                <a:solidFill>
                  <a:schemeClr val="accent5">
                    <a:lumMod val="50000"/>
                  </a:schemeClr>
                </a:solidFill>
                <a:latin typeface="HG丸ｺﾞｼｯｸM-PRO" pitchFamily="50" charset="-128"/>
                <a:ea typeface="HG丸ｺﾞｼｯｸM-PRO" pitchFamily="50" charset="-128"/>
              </a:rPr>
              <a:t>伊藤香菜子</a:t>
            </a:r>
            <a:endParaRPr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lang="ja-JP" altLang="en-US" sz="2000" dirty="0">
                <a:solidFill>
                  <a:schemeClr val="accent5">
                    <a:lumMod val="50000"/>
                  </a:schemeClr>
                </a:solidFill>
                <a:latin typeface="HG丸ｺﾞｼｯｸM-PRO" pitchFamily="50" charset="-128"/>
                <a:ea typeface="HG丸ｺﾞｼｯｸM-PRO" pitchFamily="50" charset="-128"/>
              </a:rPr>
              <a:t>　</a:t>
            </a:r>
            <a:r>
              <a:rPr kumimoji="1" lang="ja-JP" altLang="en-US" sz="2000" dirty="0" smtClean="0">
                <a:solidFill>
                  <a:schemeClr val="accent5">
                    <a:lumMod val="50000"/>
                  </a:schemeClr>
                </a:solidFill>
                <a:latin typeface="HG丸ｺﾞｼｯｸM-PRO" pitchFamily="50" charset="-128"/>
                <a:ea typeface="HG丸ｺﾞｼｯｸM-PRO" pitchFamily="50" charset="-128"/>
              </a:rPr>
              <a:t>今瀬愛美</a:t>
            </a:r>
            <a:endParaRPr kumimoji="1"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lang="ja-JP" altLang="en-US" sz="2000" dirty="0" smtClean="0">
                <a:solidFill>
                  <a:schemeClr val="accent5">
                    <a:lumMod val="50000"/>
                  </a:schemeClr>
                </a:solidFill>
                <a:latin typeface="HG丸ｺﾞｼｯｸM-PRO" pitchFamily="50" charset="-128"/>
                <a:ea typeface="HG丸ｺﾞｼｯｸM-PRO" pitchFamily="50" charset="-128"/>
              </a:rPr>
              <a:t>　仲嶋拓也</a:t>
            </a:r>
            <a:endParaRPr lang="en-US" altLang="ja-JP" sz="2000" dirty="0" smtClean="0">
              <a:solidFill>
                <a:schemeClr val="accent5">
                  <a:lumMod val="50000"/>
                </a:schemeClr>
              </a:solidFill>
              <a:latin typeface="HG丸ｺﾞｼｯｸM-PRO" pitchFamily="50" charset="-128"/>
              <a:ea typeface="HG丸ｺﾞｼｯｸM-PRO" pitchFamily="50" charset="-128"/>
            </a:endParaRPr>
          </a:p>
          <a:p>
            <a:pPr algn="l"/>
            <a:r>
              <a:rPr lang="ja-JP" altLang="en-US" sz="2000" dirty="0" smtClean="0">
                <a:solidFill>
                  <a:schemeClr val="accent5">
                    <a:lumMod val="50000"/>
                  </a:schemeClr>
                </a:solidFill>
                <a:latin typeface="HG丸ｺﾞｼｯｸM-PRO" pitchFamily="50" charset="-128"/>
                <a:ea typeface="HG丸ｺﾞｼｯｸM-PRO" pitchFamily="50" charset="-128"/>
              </a:rPr>
              <a:t>　</a:t>
            </a:r>
            <a:r>
              <a:rPr kumimoji="1" lang="ja-JP" altLang="en-US" sz="2000" dirty="0" smtClean="0">
                <a:solidFill>
                  <a:schemeClr val="accent5">
                    <a:lumMod val="50000"/>
                  </a:schemeClr>
                </a:solidFill>
                <a:latin typeface="HG丸ｺﾞｼｯｸM-PRO" pitchFamily="50" charset="-128"/>
                <a:ea typeface="HG丸ｺﾞｼｯｸM-PRO" pitchFamily="50" charset="-128"/>
              </a:rPr>
              <a:t>平盛太朗</a:t>
            </a:r>
            <a:endParaRPr kumimoji="1" lang="ja-JP" altLang="en-US" sz="2000" dirty="0">
              <a:solidFill>
                <a:schemeClr val="accent5">
                  <a:lumMod val="50000"/>
                </a:schemeClr>
              </a:solidFill>
              <a:latin typeface="HG丸ｺﾞｼｯｸM-PRO" pitchFamily="50" charset="-128"/>
              <a:ea typeface="HG丸ｺﾞｼｯｸM-PRO" pitchFamily="50" charset="-128"/>
            </a:endParaRPr>
          </a:p>
        </p:txBody>
      </p:sp>
      <p:sp>
        <p:nvSpPr>
          <p:cNvPr id="4" name="正方形/長方形 3"/>
          <p:cNvSpPr/>
          <p:nvPr/>
        </p:nvSpPr>
        <p:spPr>
          <a:xfrm>
            <a:off x="0" y="2492896"/>
            <a:ext cx="9144000" cy="72008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0" y="3429000"/>
            <a:ext cx="6444208" cy="36004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029" name="Picture 5" descr="C:\Documents and Settings\bc1000795\Local Settings\Temporary Internet Files\Content.IE5\9C43WGEA\MC900425950[1].wmf"/>
          <p:cNvPicPr>
            <a:picLocks noChangeAspect="1" noChangeArrowheads="1"/>
          </p:cNvPicPr>
          <p:nvPr/>
        </p:nvPicPr>
        <p:blipFill>
          <a:blip r:embed="rId3" cstate="print"/>
          <a:srcRect/>
          <a:stretch>
            <a:fillRect/>
          </a:stretch>
        </p:blipFill>
        <p:spPr bwMode="auto">
          <a:xfrm>
            <a:off x="6876256" y="476672"/>
            <a:ext cx="1936750" cy="1362075"/>
          </a:xfrm>
          <a:prstGeom prst="rect">
            <a:avLst/>
          </a:prstGeom>
          <a:noFill/>
        </p:spPr>
      </p:pic>
      <p:pic>
        <p:nvPicPr>
          <p:cNvPr id="1031" name="Picture 7" descr="C:\Documents and Settings\bc1000795\Local Settings\Temporary Internet Files\Content.IE5\9C43WGEA\MC900037125[1].wmf"/>
          <p:cNvPicPr>
            <a:picLocks noChangeAspect="1" noChangeArrowheads="1"/>
          </p:cNvPicPr>
          <p:nvPr/>
        </p:nvPicPr>
        <p:blipFill>
          <a:blip r:embed="rId4" cstate="print"/>
          <a:srcRect/>
          <a:stretch>
            <a:fillRect/>
          </a:stretch>
        </p:blipFill>
        <p:spPr bwMode="auto">
          <a:xfrm>
            <a:off x="142393" y="4581128"/>
            <a:ext cx="2989447" cy="2155107"/>
          </a:xfrm>
          <a:prstGeom prst="rect">
            <a:avLst/>
          </a:prstGeom>
          <a:noFill/>
        </p:spPr>
      </p:pic>
      <p:sp>
        <p:nvSpPr>
          <p:cNvPr id="18" name="日付プレースホルダ 17"/>
          <p:cNvSpPr>
            <a:spLocks noGrp="1"/>
          </p:cNvSpPr>
          <p:nvPr>
            <p:ph type="dt" sz="half" idx="10"/>
          </p:nvPr>
        </p:nvSpPr>
        <p:spPr/>
        <p:txBody>
          <a:bodyPr/>
          <a:lstStyle/>
          <a:p>
            <a:fld id="{F5F3FAC9-10D9-4222-9D2C-BDA8B1D8ACC9}" type="datetime1">
              <a:rPr kumimoji="1" lang="ja-JP" altLang="en-US" smtClean="0"/>
              <a:pPr/>
              <a:t>2012/12/18</a:t>
            </a:fld>
            <a:endParaRPr kumimoji="1" lang="ja-JP" altLang="en-US"/>
          </a:p>
        </p:txBody>
      </p:sp>
      <p:sp>
        <p:nvSpPr>
          <p:cNvPr id="19" name="スライド番号プレースホルダ 18"/>
          <p:cNvSpPr>
            <a:spLocks noGrp="1"/>
          </p:cNvSpPr>
          <p:nvPr>
            <p:ph type="sldNum" sz="quarter" idx="12"/>
          </p:nvPr>
        </p:nvSpPr>
        <p:spPr/>
        <p:txBody>
          <a:bodyPr/>
          <a:lstStyle/>
          <a:p>
            <a:fld id="{559FA0D2-F057-4B4C-A837-6B42C37B3C50}" type="slidenum">
              <a:rPr kumimoji="1" lang="ja-JP" altLang="en-US" smtClean="0"/>
              <a:pPr/>
              <a:t>1</a:t>
            </a:fld>
            <a:endParaRPr kumimoji="1" lang="ja-JP" altLang="en-US"/>
          </a:p>
        </p:txBody>
      </p:sp>
      <p:pic>
        <p:nvPicPr>
          <p:cNvPr id="11" name="Picture 2" descr="C:\Documents and Settings\bc1000795\Local Settings\Temporary Internet Files\Content.IE5\9C43WGEA\MP900433993[1].jpg"/>
          <p:cNvPicPr>
            <a:picLocks noChangeAspect="1" noChangeArrowheads="1"/>
          </p:cNvPicPr>
          <p:nvPr/>
        </p:nvPicPr>
        <p:blipFill>
          <a:blip r:embed="rId5" cstate="print"/>
          <a:srcRect/>
          <a:stretch>
            <a:fillRect/>
          </a:stretch>
        </p:blipFill>
        <p:spPr bwMode="auto">
          <a:xfrm>
            <a:off x="7812360" y="5445224"/>
            <a:ext cx="453752" cy="340314"/>
          </a:xfrm>
          <a:prstGeom prst="rect">
            <a:avLst/>
          </a:prstGeom>
          <a:noFill/>
        </p:spPr>
      </p:pic>
      <p:pic>
        <p:nvPicPr>
          <p:cNvPr id="12" name="Picture 2" descr="C:\Documents and Settings\bc1000795\Local Settings\Temporary Internet Files\Content.IE5\9C43WGEA\MP900433993[1].jpg"/>
          <p:cNvPicPr>
            <a:picLocks noChangeAspect="1" noChangeArrowheads="1"/>
          </p:cNvPicPr>
          <p:nvPr/>
        </p:nvPicPr>
        <p:blipFill>
          <a:blip r:embed="rId5" cstate="print"/>
          <a:srcRect/>
          <a:stretch>
            <a:fillRect/>
          </a:stretch>
        </p:blipFill>
        <p:spPr bwMode="auto">
          <a:xfrm>
            <a:off x="8244408" y="5517232"/>
            <a:ext cx="357741" cy="268306"/>
          </a:xfrm>
          <a:prstGeom prst="rect">
            <a:avLst/>
          </a:prstGeom>
          <a:noFill/>
        </p:spPr>
      </p:pic>
      <p:pic>
        <p:nvPicPr>
          <p:cNvPr id="13" name="Picture 2" descr="C:\Documents and Settings\bc1000795\Local Settings\Temporary Internet Files\Content.IE5\9C43WGEA\MP900433993[1].jpg"/>
          <p:cNvPicPr>
            <a:picLocks noChangeAspect="1" noChangeArrowheads="1"/>
          </p:cNvPicPr>
          <p:nvPr/>
        </p:nvPicPr>
        <p:blipFill>
          <a:blip r:embed="rId5" cstate="print"/>
          <a:srcRect/>
          <a:stretch>
            <a:fillRect/>
          </a:stretch>
        </p:blipFill>
        <p:spPr bwMode="auto">
          <a:xfrm>
            <a:off x="8604448" y="5589240"/>
            <a:ext cx="261731" cy="196298"/>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ストア・ロイヤルティ</a:t>
            </a:r>
            <a:endParaRPr kumimoji="1" lang="ja-JP" altLang="en-US" dirty="0">
              <a:latin typeface="HG丸ｺﾞｼｯｸM-PRO" pitchFamily="50" charset="-128"/>
              <a:ea typeface="HG丸ｺﾞｼｯｸM-PRO" pitchFamily="50" charset="-128"/>
            </a:endParaRPr>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ストア・ロイヤルティとは</a:t>
            </a:r>
            <a:endParaRPr lang="en-US" altLang="ja-JP" sz="2400" dirty="0" smtClean="0"/>
          </a:p>
          <a:p>
            <a:pPr>
              <a:buNone/>
            </a:pPr>
            <a:r>
              <a:rPr lang="ja-JP" altLang="en-US" sz="2400" dirty="0" smtClean="0">
                <a:effectLst>
                  <a:outerShdw blurRad="38100" dist="38100" dir="2700000" algn="tl">
                    <a:srgbClr val="000000">
                      <a:alpha val="43137"/>
                    </a:srgbClr>
                  </a:outerShdw>
                </a:effectLst>
              </a:rPr>
              <a:t>　*顧客ロイヤルティのうち、特定の店舗に対して顧客が持つ忠誠度や信頼度、愛顧度などの態度</a:t>
            </a:r>
            <a:endParaRPr lang="en-US" altLang="ja-JP" sz="2400" dirty="0" smtClean="0"/>
          </a:p>
          <a:p>
            <a:pPr>
              <a:buNone/>
            </a:pPr>
            <a:endParaRPr lang="en-US" altLang="ja-JP" sz="2400" dirty="0" smtClean="0"/>
          </a:p>
          <a:p>
            <a:pPr>
              <a:buNone/>
            </a:pPr>
            <a:r>
              <a:rPr lang="ja-JP" altLang="en-US" sz="2400" dirty="0" smtClean="0"/>
              <a:t>　*小売業において重要な経営戦略のひとつ</a:t>
            </a:r>
            <a:endParaRPr lang="en-US" altLang="ja-JP" sz="2400" dirty="0" smtClean="0"/>
          </a:p>
        </p:txBody>
      </p:sp>
      <p:sp>
        <p:nvSpPr>
          <p:cNvPr id="23" name="日付プレースホルダ 22"/>
          <p:cNvSpPr>
            <a:spLocks noGrp="1"/>
          </p:cNvSpPr>
          <p:nvPr>
            <p:ph type="dt" sz="half" idx="10"/>
          </p:nvPr>
        </p:nvSpPr>
        <p:spPr/>
        <p:txBody>
          <a:bodyPr/>
          <a:lstStyle/>
          <a:p>
            <a:fld id="{8DB240AD-5880-4416-8CC0-FEED2FBDA932}"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10</a:t>
            </a:fld>
            <a:endParaRPr kumimoji="1" lang="ja-JP" altLang="en-US"/>
          </a:p>
        </p:txBody>
      </p:sp>
      <p:sp>
        <p:nvSpPr>
          <p:cNvPr id="25" name="テキスト ボックス 24"/>
          <p:cNvSpPr txBox="1"/>
          <p:nvPr/>
        </p:nvSpPr>
        <p:spPr>
          <a:xfrm>
            <a:off x="6804248" y="6093296"/>
            <a:ext cx="1944216" cy="261610"/>
          </a:xfrm>
          <a:prstGeom prst="rect">
            <a:avLst/>
          </a:prstGeom>
          <a:noFill/>
        </p:spPr>
        <p:txBody>
          <a:bodyPr wrap="square" rtlCol="0">
            <a:spAutoFit/>
          </a:bodyPr>
          <a:lstStyle/>
          <a:p>
            <a:r>
              <a:rPr kumimoji="1" lang="ja-JP" altLang="en-US" sz="1100" dirty="0" smtClean="0"/>
              <a:t>参考：マネー用語辞典</a:t>
            </a:r>
            <a:endParaRPr kumimoji="1" lang="ja-JP" altLang="en-US" sz="1100" dirty="0"/>
          </a:p>
        </p:txBody>
      </p:sp>
      <p:sp>
        <p:nvSpPr>
          <p:cNvPr id="26" name="角丸四角形 25"/>
          <p:cNvSpPr/>
          <p:nvPr/>
        </p:nvSpPr>
        <p:spPr>
          <a:xfrm>
            <a:off x="827584" y="3789040"/>
            <a:ext cx="7848872" cy="187220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latin typeface="+mj-ea"/>
                <a:ea typeface="+mj-ea"/>
              </a:rPr>
              <a:t>*ストア・ロイヤルティが高まると、顧客が購入時に優先</a:t>
            </a:r>
            <a:r>
              <a:rPr lang="ja-JP" altLang="en-US" sz="2000" dirty="0" smtClean="0">
                <a:latin typeface="+mj-ea"/>
                <a:ea typeface="+mj-ea"/>
              </a:rPr>
              <a:t>して</a:t>
            </a:r>
            <a:endParaRPr lang="en-US" altLang="ja-JP" sz="2000" dirty="0" smtClean="0">
              <a:latin typeface="+mj-ea"/>
              <a:ea typeface="+mj-ea"/>
            </a:endParaRPr>
          </a:p>
          <a:p>
            <a:pPr algn="ctr"/>
            <a:r>
              <a:rPr lang="ja-JP" altLang="en-US" sz="2000" dirty="0" smtClean="0">
                <a:latin typeface="+mj-ea"/>
                <a:ea typeface="+mj-ea"/>
              </a:rPr>
              <a:t>特定の店舗を選ぶ傾向の高まりが期待できる</a:t>
            </a:r>
            <a:endParaRPr lang="en-US" altLang="ja-JP" sz="2000" dirty="0" smtClean="0">
              <a:latin typeface="+mj-ea"/>
              <a:ea typeface="+mj-ea"/>
            </a:endParaRPr>
          </a:p>
          <a:p>
            <a:pPr algn="ctr"/>
            <a:endParaRPr lang="en-US" altLang="ja-JP" sz="2000" dirty="0" smtClean="0">
              <a:latin typeface="+mj-ea"/>
              <a:ea typeface="+mj-ea"/>
            </a:endParaRPr>
          </a:p>
          <a:p>
            <a:pPr algn="ctr"/>
            <a:r>
              <a:rPr kumimoji="1" lang="ja-JP" altLang="en-US" sz="2000" dirty="0" smtClean="0">
                <a:latin typeface="+mj-ea"/>
                <a:ea typeface="+mj-ea"/>
              </a:rPr>
              <a:t>*その結果、継続的に購入を行う固定客の確保や</a:t>
            </a:r>
            <a:endParaRPr kumimoji="1" lang="en-US" altLang="ja-JP" sz="2000" dirty="0" smtClean="0">
              <a:latin typeface="+mj-ea"/>
              <a:ea typeface="+mj-ea"/>
            </a:endParaRPr>
          </a:p>
          <a:p>
            <a:pPr algn="ctr"/>
            <a:r>
              <a:rPr kumimoji="1" lang="ja-JP" altLang="en-US" sz="2000" dirty="0" smtClean="0">
                <a:latin typeface="+mj-ea"/>
                <a:ea typeface="+mj-ea"/>
              </a:rPr>
              <a:t>長期での店舗の繁栄につながる</a:t>
            </a:r>
            <a:endParaRPr kumimoji="1" lang="ja-JP" altLang="en-US" sz="2000" dirty="0">
              <a:latin typeface="+mj-ea"/>
              <a:ea typeface="+mj-ea"/>
            </a:endParaRPr>
          </a:p>
        </p:txBody>
      </p:sp>
      <p:pic>
        <p:nvPicPr>
          <p:cNvPr id="27"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331640" y="116632"/>
            <a:ext cx="576064" cy="806247"/>
          </a:xfrm>
          <a:prstGeom prst="rect">
            <a:avLst/>
          </a:prstGeom>
          <a:noFill/>
        </p:spPr>
      </p:pic>
    </p:spTree>
    <p:extLst>
      <p:ext uri="{BB962C8B-B14F-4D97-AF65-F5344CB8AC3E}">
        <p14:creationId xmlns="" xmlns:p14="http://schemas.microsoft.com/office/powerpoint/2010/main" val="407125791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顧客ロイヤルティ過程</a:t>
            </a:r>
            <a:endParaRPr lang="en-US" altLang="ja-JP" sz="2400" dirty="0" smtClean="0"/>
          </a:p>
        </p:txBody>
      </p:sp>
      <p:sp>
        <p:nvSpPr>
          <p:cNvPr id="23" name="日付プレースホルダ 22"/>
          <p:cNvSpPr>
            <a:spLocks noGrp="1"/>
          </p:cNvSpPr>
          <p:nvPr>
            <p:ph type="dt" sz="half" idx="10"/>
          </p:nvPr>
        </p:nvSpPr>
        <p:spPr/>
        <p:txBody>
          <a:bodyPr/>
          <a:lstStyle/>
          <a:p>
            <a:fld id="{6089F67D-798F-4EF3-AE85-A8F6542E940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11</a:t>
            </a:fld>
            <a:endParaRPr kumimoji="1" lang="ja-JP" altLang="en-US"/>
          </a:p>
        </p:txBody>
      </p:sp>
      <p:sp>
        <p:nvSpPr>
          <p:cNvPr id="21" name="テキスト ボックス 20"/>
          <p:cNvSpPr txBox="1"/>
          <p:nvPr/>
        </p:nvSpPr>
        <p:spPr>
          <a:xfrm>
            <a:off x="3635896" y="6099773"/>
            <a:ext cx="4847416" cy="261610"/>
          </a:xfrm>
          <a:prstGeom prst="rect">
            <a:avLst/>
          </a:prstGeom>
          <a:noFill/>
        </p:spPr>
        <p:txBody>
          <a:bodyPr wrap="square" rtlCol="0">
            <a:spAutoFit/>
          </a:bodyPr>
          <a:lstStyle/>
          <a:p>
            <a:r>
              <a:rPr kumimoji="1" lang="ja-JP" altLang="en-US" sz="1100" dirty="0" smtClean="0"/>
              <a:t>参考：</a:t>
            </a:r>
            <a:r>
              <a:rPr kumimoji="1" lang="en-US" altLang="ja-JP" sz="1100" dirty="0" smtClean="0"/>
              <a:t>『</a:t>
            </a:r>
            <a:r>
              <a:rPr kumimoji="1" lang="ja-JP" altLang="en-US" sz="1100" dirty="0" smtClean="0"/>
              <a:t>消費者行動とブランド論</a:t>
            </a:r>
            <a:r>
              <a:rPr lang="en-US" altLang="ja-JP" sz="1100" dirty="0" smtClean="0"/>
              <a:t>-</a:t>
            </a:r>
            <a:r>
              <a:rPr lang="ja-JP" altLang="en-US" sz="1100" dirty="0" smtClean="0"/>
              <a:t>ブランド論の変遷と位置付けの整理</a:t>
            </a:r>
            <a:r>
              <a:rPr kumimoji="1" lang="en-US" altLang="ja-JP" sz="1100" dirty="0" smtClean="0"/>
              <a:t>-』</a:t>
            </a:r>
            <a:endParaRPr kumimoji="1" lang="ja-JP" altLang="en-US" sz="1100"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8" name="角丸四角形 17"/>
          <p:cNvSpPr/>
          <p:nvPr/>
        </p:nvSpPr>
        <p:spPr>
          <a:xfrm>
            <a:off x="1547664" y="2276872"/>
            <a:ext cx="5472608" cy="864096"/>
          </a:xfrm>
          <a:prstGeom prst="roundRect">
            <a:avLst/>
          </a:prstGeom>
          <a:ln>
            <a:solidFill>
              <a:schemeClr val="accent6">
                <a:lumMod val="40000"/>
                <a:lumOff val="6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*認知的ロイヤルティ</a:t>
            </a:r>
            <a:endParaRPr kumimoji="1" lang="en-US" altLang="ja-JP" sz="2000" dirty="0" smtClean="0">
              <a:latin typeface="+mj-ea"/>
              <a:ea typeface="+mj-ea"/>
            </a:endParaRPr>
          </a:p>
          <a:p>
            <a:r>
              <a:rPr lang="ja-JP" altLang="en-US" dirty="0" smtClean="0">
                <a:latin typeface="+mj-ea"/>
                <a:ea typeface="+mj-ea"/>
              </a:rPr>
              <a:t>　　他の代替案よりも「好ましい」と認知</a:t>
            </a:r>
            <a:endParaRPr kumimoji="1" lang="ja-JP" altLang="en-US" dirty="0">
              <a:latin typeface="+mj-ea"/>
              <a:ea typeface="+mj-ea"/>
            </a:endParaRPr>
          </a:p>
        </p:txBody>
      </p:sp>
      <p:sp>
        <p:nvSpPr>
          <p:cNvPr id="19" name="角丸四角形 18"/>
          <p:cNvSpPr/>
          <p:nvPr/>
        </p:nvSpPr>
        <p:spPr>
          <a:xfrm>
            <a:off x="1691680" y="3140968"/>
            <a:ext cx="5472608" cy="864096"/>
          </a:xfrm>
          <a:prstGeom prst="roundRect">
            <a:avLst/>
          </a:prstGeom>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*感情的ロイヤルティ</a:t>
            </a:r>
            <a:endParaRPr kumimoji="1" lang="en-US" altLang="ja-JP" sz="2000" dirty="0" smtClean="0">
              <a:latin typeface="+mj-ea"/>
              <a:ea typeface="+mj-ea"/>
            </a:endParaRPr>
          </a:p>
          <a:p>
            <a:r>
              <a:rPr lang="ja-JP" altLang="en-US" dirty="0" smtClean="0">
                <a:latin typeface="+mj-ea"/>
                <a:ea typeface="+mj-ea"/>
              </a:rPr>
              <a:t>　　満足の累積により快感情を形成</a:t>
            </a:r>
            <a:endParaRPr kumimoji="1" lang="ja-JP" altLang="en-US" dirty="0">
              <a:latin typeface="+mj-ea"/>
              <a:ea typeface="+mj-ea"/>
            </a:endParaRPr>
          </a:p>
        </p:txBody>
      </p:sp>
      <p:sp>
        <p:nvSpPr>
          <p:cNvPr id="20" name="角丸四角形 19"/>
          <p:cNvSpPr/>
          <p:nvPr/>
        </p:nvSpPr>
        <p:spPr>
          <a:xfrm>
            <a:off x="1835696" y="4005064"/>
            <a:ext cx="5472608" cy="864096"/>
          </a:xfrm>
          <a:prstGeom prst="roundRect">
            <a:avLst/>
          </a:prstGeom>
          <a:ln>
            <a:solidFill>
              <a:schemeClr val="accent6">
                <a:lumMod val="75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*行動意欲的ロイヤルティ</a:t>
            </a:r>
            <a:endParaRPr kumimoji="1" lang="en-US" altLang="ja-JP" sz="2000" dirty="0" smtClean="0">
              <a:latin typeface="+mj-ea"/>
              <a:ea typeface="+mj-ea"/>
            </a:endParaRPr>
          </a:p>
          <a:p>
            <a:r>
              <a:rPr lang="ja-JP" altLang="en-US" dirty="0" smtClean="0">
                <a:latin typeface="+mj-ea"/>
                <a:ea typeface="+mj-ea"/>
              </a:rPr>
              <a:t>　　次回の利用を望んでいる状態</a:t>
            </a:r>
            <a:endParaRPr kumimoji="1" lang="ja-JP" altLang="en-US" dirty="0">
              <a:latin typeface="+mj-ea"/>
              <a:ea typeface="+mj-ea"/>
            </a:endParaRPr>
          </a:p>
        </p:txBody>
      </p:sp>
      <p:sp>
        <p:nvSpPr>
          <p:cNvPr id="22" name="角丸四角形 21"/>
          <p:cNvSpPr/>
          <p:nvPr/>
        </p:nvSpPr>
        <p:spPr>
          <a:xfrm>
            <a:off x="1979712" y="4869160"/>
            <a:ext cx="5472608" cy="864096"/>
          </a:xfrm>
          <a:prstGeom prst="roundRect">
            <a:avLst/>
          </a:prstGeom>
          <a:ln>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*行動的ロイヤルティ</a:t>
            </a:r>
            <a:endParaRPr kumimoji="1" lang="en-US" altLang="ja-JP" sz="2000" dirty="0" smtClean="0">
              <a:latin typeface="+mj-ea"/>
              <a:ea typeface="+mj-ea"/>
            </a:endParaRPr>
          </a:p>
          <a:p>
            <a:r>
              <a:rPr lang="ja-JP" altLang="en-US" dirty="0" smtClean="0">
                <a:latin typeface="+mj-ea"/>
                <a:ea typeface="+mj-ea"/>
              </a:rPr>
              <a:t>　　利用を実行に移す</a:t>
            </a:r>
            <a:endParaRPr kumimoji="1" lang="ja-JP" altLang="en-US" dirty="0">
              <a:latin typeface="+mj-ea"/>
              <a:ea typeface="+mj-ea"/>
            </a:endParaRPr>
          </a:p>
        </p:txBody>
      </p:sp>
      <p:sp>
        <p:nvSpPr>
          <p:cNvPr id="25" name="下矢印 24"/>
          <p:cNvSpPr/>
          <p:nvPr/>
        </p:nvSpPr>
        <p:spPr>
          <a:xfrm>
            <a:off x="6444208" y="3068960"/>
            <a:ext cx="360040" cy="22474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6" name="下矢印 25"/>
          <p:cNvSpPr/>
          <p:nvPr/>
        </p:nvSpPr>
        <p:spPr>
          <a:xfrm>
            <a:off x="6588224" y="3933056"/>
            <a:ext cx="360040" cy="216024"/>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7" name="下矢印 26"/>
          <p:cNvSpPr/>
          <p:nvPr/>
        </p:nvSpPr>
        <p:spPr>
          <a:xfrm>
            <a:off x="6732240" y="4797152"/>
            <a:ext cx="360040" cy="216024"/>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顧客ロイヤルティ過程</a:t>
            </a:r>
            <a:endParaRPr lang="en-US" altLang="ja-JP" sz="2400" dirty="0" smtClean="0"/>
          </a:p>
        </p:txBody>
      </p:sp>
      <p:sp>
        <p:nvSpPr>
          <p:cNvPr id="23" name="日付プレースホルダ 22"/>
          <p:cNvSpPr>
            <a:spLocks noGrp="1"/>
          </p:cNvSpPr>
          <p:nvPr>
            <p:ph type="dt" sz="half" idx="10"/>
          </p:nvPr>
        </p:nvSpPr>
        <p:spPr/>
        <p:txBody>
          <a:bodyPr/>
          <a:lstStyle/>
          <a:p>
            <a:fld id="{EA45EA3A-7D16-453A-8325-D6D7FF5C99F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12</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8" name="角丸四角形 17"/>
          <p:cNvSpPr/>
          <p:nvPr/>
        </p:nvSpPr>
        <p:spPr>
          <a:xfrm>
            <a:off x="1547664" y="2276872"/>
            <a:ext cx="5472608" cy="864096"/>
          </a:xfrm>
          <a:prstGeom prst="roundRect">
            <a:avLst/>
          </a:prstGeom>
          <a:ln>
            <a:solidFill>
              <a:schemeClr val="accent6">
                <a:lumMod val="40000"/>
                <a:lumOff val="6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*認知的ロイヤルティ</a:t>
            </a:r>
            <a:endParaRPr kumimoji="1" lang="en-US" altLang="ja-JP" sz="2000" dirty="0" smtClean="0">
              <a:latin typeface="+mj-ea"/>
              <a:ea typeface="+mj-ea"/>
            </a:endParaRPr>
          </a:p>
          <a:p>
            <a:r>
              <a:rPr lang="ja-JP" altLang="en-US" dirty="0" smtClean="0">
                <a:latin typeface="+mj-ea"/>
                <a:ea typeface="+mj-ea"/>
              </a:rPr>
              <a:t>　　他の代替案よりも「好ましい」と認知</a:t>
            </a:r>
            <a:endParaRPr kumimoji="1" lang="ja-JP" altLang="en-US" dirty="0">
              <a:latin typeface="+mj-ea"/>
              <a:ea typeface="+mj-ea"/>
            </a:endParaRPr>
          </a:p>
        </p:txBody>
      </p:sp>
      <p:sp>
        <p:nvSpPr>
          <p:cNvPr id="19" name="角丸四角形 18"/>
          <p:cNvSpPr/>
          <p:nvPr/>
        </p:nvSpPr>
        <p:spPr>
          <a:xfrm>
            <a:off x="1691680" y="3140968"/>
            <a:ext cx="5472608" cy="864096"/>
          </a:xfrm>
          <a:prstGeom prst="roundRect">
            <a:avLst/>
          </a:prstGeom>
          <a:ln>
            <a:solidFill>
              <a:schemeClr val="accent6">
                <a:lumMod val="60000"/>
                <a:lumOff val="4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*感情的ロイヤルティ</a:t>
            </a:r>
            <a:endParaRPr kumimoji="1" lang="en-US" altLang="ja-JP" sz="2000" dirty="0" smtClean="0">
              <a:latin typeface="+mj-ea"/>
              <a:ea typeface="+mj-ea"/>
            </a:endParaRPr>
          </a:p>
          <a:p>
            <a:r>
              <a:rPr lang="ja-JP" altLang="en-US" dirty="0" smtClean="0">
                <a:latin typeface="+mj-ea"/>
                <a:ea typeface="+mj-ea"/>
              </a:rPr>
              <a:t>　　満足の累積により快感情を形成</a:t>
            </a:r>
            <a:endParaRPr kumimoji="1" lang="ja-JP" altLang="en-US" dirty="0">
              <a:latin typeface="+mj-ea"/>
              <a:ea typeface="+mj-ea"/>
            </a:endParaRPr>
          </a:p>
        </p:txBody>
      </p:sp>
      <p:sp>
        <p:nvSpPr>
          <p:cNvPr id="20" name="角丸四角形 19"/>
          <p:cNvSpPr/>
          <p:nvPr/>
        </p:nvSpPr>
        <p:spPr>
          <a:xfrm>
            <a:off x="1835696" y="4005064"/>
            <a:ext cx="5472608" cy="864096"/>
          </a:xfrm>
          <a:prstGeom prst="roundRect">
            <a:avLst/>
          </a:prstGeom>
          <a:ln>
            <a:solidFill>
              <a:schemeClr val="accent6">
                <a:lumMod val="75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*行動意欲的ロイヤルティ</a:t>
            </a:r>
            <a:endParaRPr kumimoji="1" lang="en-US" altLang="ja-JP" sz="2000" dirty="0" smtClean="0">
              <a:latin typeface="+mj-ea"/>
              <a:ea typeface="+mj-ea"/>
            </a:endParaRPr>
          </a:p>
          <a:p>
            <a:r>
              <a:rPr lang="ja-JP" altLang="en-US" dirty="0" smtClean="0">
                <a:latin typeface="+mj-ea"/>
                <a:ea typeface="+mj-ea"/>
              </a:rPr>
              <a:t>　　次回の利用を望んでいる状態</a:t>
            </a:r>
            <a:endParaRPr kumimoji="1" lang="ja-JP" altLang="en-US" dirty="0">
              <a:latin typeface="+mj-ea"/>
              <a:ea typeface="+mj-ea"/>
            </a:endParaRPr>
          </a:p>
        </p:txBody>
      </p:sp>
      <p:sp>
        <p:nvSpPr>
          <p:cNvPr id="22" name="角丸四角形 21"/>
          <p:cNvSpPr/>
          <p:nvPr/>
        </p:nvSpPr>
        <p:spPr>
          <a:xfrm>
            <a:off x="1979712" y="4869160"/>
            <a:ext cx="5472608" cy="864096"/>
          </a:xfrm>
          <a:prstGeom prst="roundRect">
            <a:avLst/>
          </a:prstGeom>
          <a:ln>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t"/>
          <a:lstStyle/>
          <a:p>
            <a:r>
              <a:rPr kumimoji="1" lang="ja-JP" altLang="en-US" sz="2000" dirty="0" smtClean="0">
                <a:latin typeface="+mj-ea"/>
                <a:ea typeface="+mj-ea"/>
              </a:rPr>
              <a:t>*行動的ロイヤルティ</a:t>
            </a:r>
            <a:endParaRPr kumimoji="1" lang="en-US" altLang="ja-JP" sz="2000" dirty="0" smtClean="0">
              <a:latin typeface="+mj-ea"/>
              <a:ea typeface="+mj-ea"/>
            </a:endParaRPr>
          </a:p>
          <a:p>
            <a:r>
              <a:rPr lang="ja-JP" altLang="en-US" dirty="0" smtClean="0">
                <a:latin typeface="+mj-ea"/>
                <a:ea typeface="+mj-ea"/>
              </a:rPr>
              <a:t>　　利用を実行に移す</a:t>
            </a:r>
            <a:endParaRPr kumimoji="1" lang="ja-JP" altLang="en-US" dirty="0">
              <a:latin typeface="+mj-ea"/>
              <a:ea typeface="+mj-ea"/>
            </a:endParaRPr>
          </a:p>
        </p:txBody>
      </p:sp>
      <p:sp>
        <p:nvSpPr>
          <p:cNvPr id="25" name="下矢印 24"/>
          <p:cNvSpPr/>
          <p:nvPr/>
        </p:nvSpPr>
        <p:spPr>
          <a:xfrm>
            <a:off x="6444208" y="3068960"/>
            <a:ext cx="360040" cy="224746"/>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7" name="下矢印 26"/>
          <p:cNvSpPr/>
          <p:nvPr/>
        </p:nvSpPr>
        <p:spPr>
          <a:xfrm>
            <a:off x="6732240" y="4797152"/>
            <a:ext cx="360040" cy="216024"/>
          </a:xfrm>
          <a:prstGeom prst="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8" name="角丸四角形 27"/>
          <p:cNvSpPr/>
          <p:nvPr/>
        </p:nvSpPr>
        <p:spPr>
          <a:xfrm>
            <a:off x="1619672" y="2420888"/>
            <a:ext cx="5472608" cy="1440160"/>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3600" dirty="0" smtClean="0">
                <a:latin typeface="+mj-ea"/>
                <a:ea typeface="+mj-ea"/>
              </a:rPr>
              <a:t>態度的ロイヤルティ</a:t>
            </a:r>
            <a:endParaRPr kumimoji="1" lang="ja-JP" altLang="en-US" sz="3600" dirty="0">
              <a:latin typeface="+mj-ea"/>
              <a:ea typeface="+mj-ea"/>
            </a:endParaRPr>
          </a:p>
        </p:txBody>
      </p:sp>
      <p:sp>
        <p:nvSpPr>
          <p:cNvPr id="29" name="角丸四角形 28"/>
          <p:cNvSpPr/>
          <p:nvPr/>
        </p:nvSpPr>
        <p:spPr>
          <a:xfrm>
            <a:off x="1907704" y="4149080"/>
            <a:ext cx="5472608" cy="144016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kumimoji="1" lang="ja-JP" altLang="en-US" sz="3600" dirty="0" smtClean="0">
                <a:latin typeface="+mj-ea"/>
                <a:ea typeface="+mj-ea"/>
              </a:rPr>
              <a:t>行動的ロイヤルティ</a:t>
            </a:r>
            <a:endParaRPr kumimoji="1" lang="ja-JP" altLang="en-US" sz="3600" dirty="0">
              <a:latin typeface="+mj-ea"/>
              <a:ea typeface="+mj-ea"/>
            </a:endParaRPr>
          </a:p>
        </p:txBody>
      </p:sp>
      <p:sp>
        <p:nvSpPr>
          <p:cNvPr id="30" name="下矢印 29"/>
          <p:cNvSpPr/>
          <p:nvPr/>
        </p:nvSpPr>
        <p:spPr>
          <a:xfrm>
            <a:off x="3995936" y="3645024"/>
            <a:ext cx="936104" cy="648072"/>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21" name="テキスト ボックス 20"/>
          <p:cNvSpPr txBox="1"/>
          <p:nvPr/>
        </p:nvSpPr>
        <p:spPr>
          <a:xfrm>
            <a:off x="6948264" y="5949280"/>
            <a:ext cx="1080120" cy="261610"/>
          </a:xfrm>
          <a:prstGeom prst="rect">
            <a:avLst/>
          </a:prstGeom>
          <a:noFill/>
        </p:spPr>
        <p:txBody>
          <a:bodyPr wrap="square" rtlCol="0">
            <a:spAutoFit/>
          </a:bodyPr>
          <a:lstStyle/>
          <a:p>
            <a:r>
              <a:rPr lang="en-US" altLang="ja-JP" sz="1100" dirty="0" smtClean="0"/>
              <a:t>Oliver(1999)</a:t>
            </a:r>
            <a:endParaRPr kumimoji="1" lang="ja-JP" altLang="en-US" sz="11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現在の</a:t>
            </a:r>
            <a:r>
              <a:rPr lang="en-US" altLang="ja-JP" sz="2400" dirty="0" smtClean="0"/>
              <a:t>PB</a:t>
            </a:r>
            <a:r>
              <a:rPr lang="ja-JP" altLang="en-US" sz="2400" dirty="0" smtClean="0"/>
              <a:t>市場</a:t>
            </a:r>
            <a:r>
              <a:rPr lang="en-US" altLang="ja-JP" sz="2400" dirty="0" smtClean="0"/>
              <a:t>…</a:t>
            </a:r>
            <a:r>
              <a:rPr lang="ja-JP" altLang="en-US" sz="2400" dirty="0" smtClean="0"/>
              <a:t>イオンとセブンの二強体制</a:t>
            </a:r>
            <a:endParaRPr lang="en-US" altLang="ja-JP" sz="2400" dirty="0" smtClean="0"/>
          </a:p>
        </p:txBody>
      </p:sp>
      <p:sp>
        <p:nvSpPr>
          <p:cNvPr id="23" name="日付プレースホルダ 22"/>
          <p:cNvSpPr>
            <a:spLocks noGrp="1"/>
          </p:cNvSpPr>
          <p:nvPr>
            <p:ph type="dt" sz="half" idx="10"/>
          </p:nvPr>
        </p:nvSpPr>
        <p:spPr/>
        <p:txBody>
          <a:bodyPr/>
          <a:lstStyle/>
          <a:p>
            <a:fld id="{25E9F9E1-BA7D-4F54-BF10-2EB1C344C8CE}"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13</a:t>
            </a:fld>
            <a:endParaRPr kumimoji="1" lang="ja-JP" altLang="en-US"/>
          </a:p>
        </p:txBody>
      </p:sp>
      <p:sp>
        <p:nvSpPr>
          <p:cNvPr id="21" name="テキスト ボックス 20"/>
          <p:cNvSpPr txBox="1"/>
          <p:nvPr/>
        </p:nvSpPr>
        <p:spPr>
          <a:xfrm>
            <a:off x="5076056" y="6021288"/>
            <a:ext cx="3505512" cy="430887"/>
          </a:xfrm>
          <a:prstGeom prst="rect">
            <a:avLst/>
          </a:prstGeom>
          <a:noFill/>
        </p:spPr>
        <p:txBody>
          <a:bodyPr wrap="square" rtlCol="0">
            <a:spAutoFit/>
          </a:bodyPr>
          <a:lstStyle/>
          <a:p>
            <a:r>
              <a:rPr kumimoji="1" lang="ja-JP" altLang="en-US" sz="1100" dirty="0" smtClean="0"/>
              <a:t>参考：</a:t>
            </a:r>
            <a:r>
              <a:rPr lang="ja-JP" altLang="en-US" sz="1100" dirty="0" smtClean="0"/>
              <a:t>プライベートブランドに関する調査</a:t>
            </a:r>
            <a:endParaRPr lang="en-US" altLang="ja-JP" sz="1100" dirty="0" smtClean="0"/>
          </a:p>
          <a:p>
            <a:r>
              <a:rPr lang="en-US" altLang="ja-JP" sz="1100" dirty="0" smtClean="0"/>
              <a:t>http://www.cross-m.co.jp/report/pb20110610/</a:t>
            </a:r>
            <a:endParaRPr lang="ja-JP" altLang="en-US" sz="1100" dirty="0" smtClean="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現状</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3563888" y="116632"/>
            <a:ext cx="576064" cy="806247"/>
          </a:xfrm>
          <a:prstGeom prst="rect">
            <a:avLst/>
          </a:prstGeom>
          <a:noFill/>
        </p:spPr>
      </p:pic>
      <p:sp>
        <p:nvSpPr>
          <p:cNvPr id="13" name="角丸四角形 12"/>
          <p:cNvSpPr/>
          <p:nvPr/>
        </p:nvSpPr>
        <p:spPr>
          <a:xfrm>
            <a:off x="971600" y="2132856"/>
            <a:ext cx="7560840" cy="1224136"/>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r>
              <a:rPr lang="ja-JP" altLang="en-US" sz="2000" dirty="0" smtClean="0">
                <a:latin typeface="+mj-ea"/>
                <a:ea typeface="+mj-ea"/>
              </a:rPr>
              <a:t>　全国展開している二強の認知率はトップバリュ</a:t>
            </a:r>
            <a:r>
              <a:rPr lang="en-US" altLang="ja-JP" sz="2000" dirty="0" smtClean="0">
                <a:latin typeface="+mj-ea"/>
                <a:ea typeface="+mj-ea"/>
              </a:rPr>
              <a:t>89.5%</a:t>
            </a:r>
            <a:r>
              <a:rPr lang="ja-JP" altLang="en-US" sz="2000" dirty="0" err="1" smtClean="0">
                <a:latin typeface="+mj-ea"/>
                <a:ea typeface="+mj-ea"/>
              </a:rPr>
              <a:t>、</a:t>
            </a:r>
            <a:r>
              <a:rPr lang="ja-JP" altLang="en-US" sz="2000" dirty="0" smtClean="0">
                <a:latin typeface="+mj-ea"/>
                <a:ea typeface="+mj-ea"/>
              </a:rPr>
              <a:t>セブンプレミアム</a:t>
            </a:r>
            <a:r>
              <a:rPr lang="en-US" altLang="ja-JP" sz="2000" dirty="0" smtClean="0">
                <a:latin typeface="+mj-ea"/>
                <a:ea typeface="+mj-ea"/>
              </a:rPr>
              <a:t>52.7%</a:t>
            </a:r>
            <a:r>
              <a:rPr lang="ja-JP" altLang="en-US" sz="2000" dirty="0" smtClean="0">
                <a:latin typeface="+mj-ea"/>
                <a:ea typeface="+mj-ea"/>
              </a:rPr>
              <a:t>となっている。</a:t>
            </a:r>
            <a:endParaRPr lang="en-US" altLang="ja-JP" sz="2000" dirty="0" smtClean="0">
              <a:latin typeface="+mj-ea"/>
              <a:ea typeface="+mj-ea"/>
            </a:endParaRPr>
          </a:p>
        </p:txBody>
      </p:sp>
      <p:sp>
        <p:nvSpPr>
          <p:cNvPr id="14" name="下矢印 13"/>
          <p:cNvSpPr/>
          <p:nvPr/>
        </p:nvSpPr>
        <p:spPr>
          <a:xfrm>
            <a:off x="4427984" y="3501008"/>
            <a:ext cx="504056" cy="288032"/>
          </a:xfrm>
          <a:prstGeom prst="downArrow">
            <a:avLst/>
          </a:prstGeom>
          <a:solidFill>
            <a:srgbClr val="C00000"/>
          </a:solid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角丸四角形 15"/>
          <p:cNvSpPr/>
          <p:nvPr/>
        </p:nvSpPr>
        <p:spPr>
          <a:xfrm>
            <a:off x="1043608" y="3933056"/>
            <a:ext cx="7488832" cy="194421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r>
              <a:rPr kumimoji="1" lang="ja-JP" altLang="en-US" sz="2800" dirty="0" smtClean="0">
                <a:latin typeface="+mj-ea"/>
                <a:ea typeface="+mj-ea"/>
              </a:rPr>
              <a:t>　　　他の小売業者</a:t>
            </a:r>
            <a:r>
              <a:rPr lang="en-US" altLang="ja-JP" sz="2800" smtClean="0">
                <a:latin typeface="+mj-ea"/>
                <a:ea typeface="+mj-ea"/>
              </a:rPr>
              <a:t>…</a:t>
            </a:r>
            <a:endParaRPr kumimoji="1" lang="en-US" altLang="ja-JP" sz="2800" dirty="0" smtClean="0">
              <a:latin typeface="+mj-ea"/>
              <a:ea typeface="+mj-ea"/>
            </a:endParaRPr>
          </a:p>
          <a:p>
            <a:r>
              <a:rPr kumimoji="1" lang="ja-JP" altLang="en-US" sz="2800" dirty="0" smtClean="0">
                <a:latin typeface="+mj-ea"/>
                <a:ea typeface="+mj-ea"/>
              </a:rPr>
              <a:t>　　　　*自社</a:t>
            </a:r>
            <a:r>
              <a:rPr kumimoji="1" lang="en-US" altLang="ja-JP" sz="2800" dirty="0" smtClean="0">
                <a:latin typeface="+mj-ea"/>
                <a:ea typeface="+mj-ea"/>
              </a:rPr>
              <a:t>PB</a:t>
            </a:r>
            <a:r>
              <a:rPr kumimoji="1" lang="ja-JP" altLang="en-US" sz="2800" dirty="0" smtClean="0">
                <a:latin typeface="+mj-ea"/>
                <a:ea typeface="+mj-ea"/>
              </a:rPr>
              <a:t>の開発に参画</a:t>
            </a:r>
            <a:endParaRPr kumimoji="1" lang="ja-JP" altLang="en-US" sz="2800" dirty="0">
              <a:latin typeface="+mj-ea"/>
              <a:ea typeface="+mj-ea"/>
            </a:endParaRPr>
          </a:p>
        </p:txBody>
      </p:sp>
    </p:spTree>
    <p:extLst>
      <p:ext uri="{BB962C8B-B14F-4D97-AF65-F5344CB8AC3E}">
        <p14:creationId xmlns:p14="http://schemas.microsoft.com/office/powerpoint/2010/main" xmlns="" val="391232386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lnSpcReduction="10000"/>
          </a:bodyPr>
          <a:lstStyle/>
          <a:p>
            <a:r>
              <a:rPr lang="ja-JP" altLang="en-US" sz="2400" dirty="0" smtClean="0"/>
              <a:t>トップバリュの現状</a:t>
            </a:r>
            <a:endParaRPr lang="en-US" altLang="ja-JP" sz="2400" dirty="0" smtClean="0"/>
          </a:p>
          <a:p>
            <a:pPr>
              <a:buNone/>
            </a:pPr>
            <a:r>
              <a:rPr lang="ja-JP" altLang="en-US" sz="2400" dirty="0" smtClean="0"/>
              <a:t>　ベストプライスより安い商品を画策している。</a:t>
            </a:r>
            <a:endParaRPr lang="en-US" altLang="ja-JP" sz="2400" dirty="0" smtClean="0"/>
          </a:p>
          <a:p>
            <a:pPr>
              <a:buNone/>
            </a:pPr>
            <a:r>
              <a:rPr lang="ja-JP" altLang="en-US" sz="2400" dirty="0" smtClean="0"/>
              <a:t>（</a:t>
            </a:r>
            <a:r>
              <a:rPr lang="ja-JP" altLang="en-US" sz="2400" dirty="0" smtClean="0">
                <a:solidFill>
                  <a:srgbClr val="FF0000"/>
                </a:solidFill>
              </a:rPr>
              <a:t>低価格</a:t>
            </a:r>
            <a:r>
              <a:rPr lang="en-US" altLang="ja-JP" sz="2400" dirty="0" smtClean="0">
                <a:solidFill>
                  <a:srgbClr val="FF0000"/>
                </a:solidFill>
              </a:rPr>
              <a:t>PB</a:t>
            </a:r>
            <a:r>
              <a:rPr lang="ja-JP" altLang="en-US" sz="2400" dirty="0" smtClean="0">
                <a:solidFill>
                  <a:srgbClr val="FF0000"/>
                </a:solidFill>
              </a:rPr>
              <a:t>の推進</a:t>
            </a:r>
            <a:r>
              <a:rPr lang="ja-JP" altLang="en-US" sz="2400" dirty="0" smtClean="0"/>
              <a:t>）</a:t>
            </a:r>
            <a:endParaRPr lang="en-US" altLang="ja-JP" sz="2400" dirty="0" smtClean="0"/>
          </a:p>
          <a:p>
            <a:r>
              <a:rPr lang="ja-JP" altLang="en-US" sz="2400" dirty="0" smtClean="0"/>
              <a:t>セブン＆アイの現状</a:t>
            </a:r>
            <a:endParaRPr lang="en-US" altLang="ja-JP" sz="2400" dirty="0" smtClean="0"/>
          </a:p>
          <a:p>
            <a:pPr>
              <a:buNone/>
            </a:pPr>
            <a:r>
              <a:rPr lang="ja-JP" altLang="en-US" sz="2400" dirty="0" smtClean="0"/>
              <a:t>　既存商品より価格帯の高い商品を増やす。</a:t>
            </a:r>
            <a:endParaRPr lang="en-US" altLang="ja-JP" sz="2400" dirty="0" smtClean="0"/>
          </a:p>
          <a:p>
            <a:pPr>
              <a:buNone/>
            </a:pPr>
            <a:r>
              <a:rPr lang="ja-JP" altLang="en-US" sz="2400" dirty="0" smtClean="0"/>
              <a:t>（大手食品メーカーや有名外食店と組み原料にこだわった</a:t>
            </a:r>
            <a:r>
              <a:rPr lang="en-US" altLang="ja-JP" sz="2400" dirty="0" smtClean="0"/>
              <a:t>PB</a:t>
            </a:r>
            <a:r>
              <a:rPr lang="ja-JP" altLang="en-US" sz="2400" dirty="0" smtClean="0"/>
              <a:t>）</a:t>
            </a:r>
            <a:endParaRPr lang="en-US" altLang="ja-JP" sz="2400" dirty="0" smtClean="0"/>
          </a:p>
          <a:p>
            <a:pPr>
              <a:buNone/>
            </a:pPr>
            <a:r>
              <a:rPr lang="ja-JP" altLang="en-US" sz="2400" dirty="0" smtClean="0"/>
              <a:t>⇒</a:t>
            </a:r>
            <a:r>
              <a:rPr lang="en-US" altLang="ja-JP" sz="2400" dirty="0" smtClean="0"/>
              <a:t>NB</a:t>
            </a:r>
            <a:r>
              <a:rPr lang="ja-JP" altLang="en-US" sz="2400" dirty="0" smtClean="0"/>
              <a:t>はどこにでも売っているため値下げをせざるを得ないが、独自性が高い</a:t>
            </a:r>
            <a:r>
              <a:rPr lang="en-US" altLang="ja-JP" sz="2400" dirty="0" smtClean="0"/>
              <a:t>PB</a:t>
            </a:r>
            <a:r>
              <a:rPr lang="ja-JP" altLang="en-US" sz="2400" dirty="0" smtClean="0"/>
              <a:t>（高価格帯など）は値下げなどの必要はない</a:t>
            </a:r>
            <a:endParaRPr lang="en-US" altLang="ja-JP" sz="2400" dirty="0" smtClean="0"/>
          </a:p>
          <a:p>
            <a:pPr>
              <a:buNone/>
            </a:pPr>
            <a:r>
              <a:rPr lang="ja-JP" altLang="en-US" sz="2400" dirty="0" smtClean="0"/>
              <a:t>（</a:t>
            </a:r>
            <a:r>
              <a:rPr lang="ja-JP" altLang="en-US" sz="2400" dirty="0" smtClean="0">
                <a:solidFill>
                  <a:srgbClr val="FF0000"/>
                </a:solidFill>
              </a:rPr>
              <a:t>高価格</a:t>
            </a:r>
            <a:r>
              <a:rPr lang="en-US" altLang="ja-JP" sz="2400" dirty="0" smtClean="0">
                <a:solidFill>
                  <a:srgbClr val="FF0000"/>
                </a:solidFill>
              </a:rPr>
              <a:t>PB</a:t>
            </a:r>
            <a:r>
              <a:rPr lang="ja-JP" altLang="en-US" sz="2400" dirty="0" smtClean="0">
                <a:solidFill>
                  <a:srgbClr val="FF0000"/>
                </a:solidFill>
              </a:rPr>
              <a:t>の推進</a:t>
            </a:r>
            <a:r>
              <a:rPr lang="ja-JP" altLang="en-US" sz="2400" dirty="0" smtClean="0"/>
              <a:t>）</a:t>
            </a:r>
            <a:endParaRPr lang="en-US" altLang="ja-JP" sz="2400" dirty="0" smtClean="0"/>
          </a:p>
          <a:p>
            <a:pPr>
              <a:buNone/>
            </a:pPr>
            <a:endParaRPr lang="en-US" altLang="ja-JP" sz="2400" dirty="0" smtClean="0"/>
          </a:p>
        </p:txBody>
      </p:sp>
      <p:sp>
        <p:nvSpPr>
          <p:cNvPr id="23" name="日付プレースホルダ 22"/>
          <p:cNvSpPr>
            <a:spLocks noGrp="1"/>
          </p:cNvSpPr>
          <p:nvPr>
            <p:ph type="dt" sz="half" idx="10"/>
          </p:nvPr>
        </p:nvSpPr>
        <p:spPr/>
        <p:txBody>
          <a:bodyPr/>
          <a:lstStyle/>
          <a:p>
            <a:fld id="{B2AE9EAE-A411-4914-B322-C1000B0A931E}"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14</a:t>
            </a:fld>
            <a:endParaRPr kumimoji="1" lang="ja-JP" altLang="en-US"/>
          </a:p>
        </p:txBody>
      </p:sp>
      <p:sp>
        <p:nvSpPr>
          <p:cNvPr id="21" name="テキスト ボックス 20"/>
          <p:cNvSpPr txBox="1"/>
          <p:nvPr/>
        </p:nvSpPr>
        <p:spPr>
          <a:xfrm>
            <a:off x="4378856" y="6099772"/>
            <a:ext cx="4104456" cy="430887"/>
          </a:xfrm>
          <a:prstGeom prst="rect">
            <a:avLst/>
          </a:prstGeom>
          <a:noFill/>
        </p:spPr>
        <p:txBody>
          <a:bodyPr wrap="square" rtlCol="0">
            <a:spAutoFit/>
          </a:bodyPr>
          <a:lstStyle/>
          <a:p>
            <a:r>
              <a:rPr kumimoji="1" lang="ja-JP" altLang="en-US" sz="1100" dirty="0" smtClean="0"/>
              <a:t>参考：</a:t>
            </a:r>
            <a:r>
              <a:rPr kumimoji="1" lang="en-US" altLang="ja-JP" sz="1100" dirty="0" smtClean="0"/>
              <a:t>『</a:t>
            </a:r>
            <a:r>
              <a:rPr kumimoji="1" lang="ja-JP" altLang="en-US" sz="1100" dirty="0" smtClean="0"/>
              <a:t>日本経済新聞朝刊　</a:t>
            </a:r>
            <a:r>
              <a:rPr kumimoji="1" lang="en-US" altLang="ja-JP" sz="1100" dirty="0" smtClean="0"/>
              <a:t>2012</a:t>
            </a:r>
            <a:r>
              <a:rPr kumimoji="1" lang="ja-JP" altLang="en-US" sz="1100" dirty="0" smtClean="0"/>
              <a:t>年</a:t>
            </a:r>
            <a:r>
              <a:rPr kumimoji="1" lang="en-US" altLang="ja-JP" sz="1100" dirty="0" smtClean="0"/>
              <a:t>12</a:t>
            </a:r>
            <a:r>
              <a:rPr kumimoji="1" lang="ja-JP" altLang="en-US" sz="1100" dirty="0" smtClean="0"/>
              <a:t>月</a:t>
            </a:r>
            <a:r>
              <a:rPr kumimoji="1" lang="en-US" altLang="ja-JP" sz="1100" dirty="0" smtClean="0"/>
              <a:t>9</a:t>
            </a:r>
            <a:r>
              <a:rPr kumimoji="1" lang="ja-JP" altLang="en-US" sz="1100" dirty="0" smtClean="0"/>
              <a:t>日</a:t>
            </a:r>
            <a:r>
              <a:rPr kumimoji="1" lang="en-US" altLang="ja-JP" sz="1100" dirty="0" smtClean="0"/>
              <a:t>』</a:t>
            </a:r>
          </a:p>
          <a:p>
            <a:r>
              <a:rPr lang="ja-JP" altLang="en-US" sz="1100" dirty="0" smtClean="0"/>
              <a:t>　　　</a:t>
            </a:r>
            <a:r>
              <a:rPr lang="en-US" altLang="ja-JP" sz="1100" dirty="0" smtClean="0"/>
              <a:t>『</a:t>
            </a:r>
            <a:r>
              <a:rPr lang="en-US" altLang="ja-JP" sz="1100" dirty="0" err="1" smtClean="0"/>
              <a:t>nikkei</a:t>
            </a:r>
            <a:r>
              <a:rPr lang="en-US" altLang="ja-JP" sz="1100" dirty="0" smtClean="0"/>
              <a:t> BP net』</a:t>
            </a:r>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現状の</a:t>
            </a:r>
            <a:r>
              <a:rPr lang="en-US" altLang="ja-JP" sz="2400" dirty="0" smtClean="0"/>
              <a:t>PB</a:t>
            </a:r>
          </a:p>
        </p:txBody>
      </p:sp>
      <p:sp>
        <p:nvSpPr>
          <p:cNvPr id="23" name="日付プレースホルダ 22"/>
          <p:cNvSpPr>
            <a:spLocks noGrp="1"/>
          </p:cNvSpPr>
          <p:nvPr>
            <p:ph type="dt" sz="half" idx="10"/>
          </p:nvPr>
        </p:nvSpPr>
        <p:spPr/>
        <p:txBody>
          <a:bodyPr/>
          <a:lstStyle/>
          <a:p>
            <a:fld id="{D16F3849-7BFF-4226-A7C8-C3998DCC6FEC}"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15</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graphicFrame>
        <p:nvGraphicFramePr>
          <p:cNvPr id="22" name="グラフ 21"/>
          <p:cNvGraphicFramePr/>
          <p:nvPr/>
        </p:nvGraphicFramePr>
        <p:xfrm>
          <a:off x="611560" y="1988840"/>
          <a:ext cx="8136904" cy="4536504"/>
        </p:xfrm>
        <a:graphic>
          <a:graphicData uri="http://schemas.openxmlformats.org/drawingml/2006/chart">
            <c:chart xmlns:c="http://schemas.openxmlformats.org/drawingml/2006/chart" xmlns:r="http://schemas.openxmlformats.org/officeDocument/2006/relationships" r:id="rId3"/>
          </a:graphicData>
        </a:graphic>
      </p:graphicFrame>
      <p:sp>
        <p:nvSpPr>
          <p:cNvPr id="25" name="正方形/長方形 24"/>
          <p:cNvSpPr/>
          <p:nvPr/>
        </p:nvSpPr>
        <p:spPr>
          <a:xfrm>
            <a:off x="5796136" y="2636912"/>
            <a:ext cx="216024" cy="144016"/>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5796136" y="2924944"/>
            <a:ext cx="216024" cy="144016"/>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5997059" y="2492896"/>
            <a:ext cx="2031325" cy="338554"/>
          </a:xfrm>
          <a:prstGeom prst="rect">
            <a:avLst/>
          </a:prstGeom>
          <a:noFill/>
        </p:spPr>
        <p:txBody>
          <a:bodyPr wrap="none" rtlCol="0">
            <a:spAutoFit/>
          </a:bodyPr>
          <a:lstStyle/>
          <a:p>
            <a:r>
              <a:rPr kumimoji="1" lang="ja-JP" altLang="en-US" sz="1600" dirty="0" smtClean="0"/>
              <a:t>全国展開している</a:t>
            </a:r>
            <a:r>
              <a:rPr kumimoji="1" lang="en-US" altLang="ja-JP" sz="1600" dirty="0" smtClean="0"/>
              <a:t>PB</a:t>
            </a:r>
          </a:p>
        </p:txBody>
      </p:sp>
      <p:sp>
        <p:nvSpPr>
          <p:cNvPr id="29" name="テキスト ボックス 28"/>
          <p:cNvSpPr txBox="1"/>
          <p:nvPr/>
        </p:nvSpPr>
        <p:spPr>
          <a:xfrm>
            <a:off x="5997059" y="2802414"/>
            <a:ext cx="2031325" cy="338554"/>
          </a:xfrm>
          <a:prstGeom prst="rect">
            <a:avLst/>
          </a:prstGeom>
          <a:noFill/>
        </p:spPr>
        <p:txBody>
          <a:bodyPr wrap="none" rtlCol="0">
            <a:spAutoFit/>
          </a:bodyPr>
          <a:lstStyle/>
          <a:p>
            <a:r>
              <a:rPr kumimoji="1" lang="ja-JP" altLang="en-US" sz="1600" dirty="0" smtClean="0"/>
              <a:t>地域が限定される</a:t>
            </a:r>
            <a:r>
              <a:rPr kumimoji="1" lang="en-US" altLang="ja-JP" sz="1600" dirty="0" smtClean="0"/>
              <a:t>PB</a:t>
            </a:r>
          </a:p>
        </p:txBody>
      </p:sp>
      <p:sp>
        <p:nvSpPr>
          <p:cNvPr id="30" name="テキスト ボックス 29"/>
          <p:cNvSpPr txBox="1"/>
          <p:nvPr/>
        </p:nvSpPr>
        <p:spPr>
          <a:xfrm>
            <a:off x="5242885" y="5949280"/>
            <a:ext cx="3217547" cy="430887"/>
          </a:xfrm>
          <a:prstGeom prst="rect">
            <a:avLst/>
          </a:prstGeom>
          <a:noFill/>
        </p:spPr>
        <p:txBody>
          <a:bodyPr wrap="none" rtlCol="0">
            <a:spAutoFit/>
          </a:bodyPr>
          <a:lstStyle/>
          <a:p>
            <a:r>
              <a:rPr kumimoji="1" lang="ja-JP" altLang="en-US" sz="1100" dirty="0" smtClean="0"/>
              <a:t>参考：プライベートブランドに関する調査</a:t>
            </a:r>
            <a:endParaRPr kumimoji="1" lang="en-US" altLang="ja-JP" sz="1100" dirty="0" smtClean="0"/>
          </a:p>
          <a:p>
            <a:r>
              <a:rPr lang="en-US" altLang="ja-JP" sz="1100" dirty="0" smtClean="0"/>
              <a:t>http://www.cross-m.co.jp/report/pb20110610/</a:t>
            </a:r>
            <a:endParaRPr kumimoji="1" lang="ja-JP" altLang="en-US" sz="1100" dirty="0"/>
          </a:p>
        </p:txBody>
      </p:sp>
      <p:sp>
        <p:nvSpPr>
          <p:cNvPr id="16" name="円/楕円 15"/>
          <p:cNvSpPr/>
          <p:nvPr/>
        </p:nvSpPr>
        <p:spPr>
          <a:xfrm>
            <a:off x="1187624" y="2060848"/>
            <a:ext cx="1728192" cy="28803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25532337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edg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コンテンツ プレースホルダ 11"/>
          <p:cNvSpPr>
            <a:spLocks noGrp="1"/>
          </p:cNvSpPr>
          <p:nvPr>
            <p:ph idx="1"/>
          </p:nvPr>
        </p:nvSpPr>
        <p:spPr>
          <a:ln>
            <a:solidFill>
              <a:schemeClr val="bg1"/>
            </a:solidFill>
          </a:ln>
        </p:spPr>
        <p:txBody>
          <a:bodyPr>
            <a:normAutofit/>
          </a:bodyPr>
          <a:lstStyle/>
          <a:p>
            <a:r>
              <a:rPr lang="ja-JP" altLang="en-US" sz="2400" dirty="0" smtClean="0"/>
              <a:t>二強以外の</a:t>
            </a:r>
            <a:r>
              <a:rPr lang="en-US" altLang="ja-JP" sz="2400" dirty="0" smtClean="0"/>
              <a:t>PB</a:t>
            </a:r>
            <a:endParaRPr lang="en-US" altLang="ja-JP" sz="2000" dirty="0" smtClean="0"/>
          </a:p>
        </p:txBody>
      </p:sp>
      <p:sp>
        <p:nvSpPr>
          <p:cNvPr id="11" name="角丸四角形 10"/>
          <p:cNvSpPr/>
          <p:nvPr/>
        </p:nvSpPr>
        <p:spPr>
          <a:xfrm>
            <a:off x="827584" y="2060848"/>
            <a:ext cx="7776864" cy="1872208"/>
          </a:xfrm>
          <a:prstGeom prst="roundRect">
            <a:avLst/>
          </a:prstGeom>
          <a:ln/>
        </p:spPr>
        <p:style>
          <a:lnRef idx="1">
            <a:schemeClr val="accent1"/>
          </a:lnRef>
          <a:fillRef idx="2">
            <a:schemeClr val="accent1"/>
          </a:fillRef>
          <a:effectRef idx="1">
            <a:schemeClr val="accent1"/>
          </a:effectRef>
          <a:fontRef idx="minor">
            <a:schemeClr val="dk1"/>
          </a:fontRef>
        </p:style>
        <p:txBody>
          <a:bodyPr rtlCol="0" anchor="ctr"/>
          <a:lstStyle/>
          <a:p>
            <a:pPr>
              <a:buNone/>
            </a:pPr>
            <a:r>
              <a:rPr lang="ja-JP" altLang="en-US" sz="2400" dirty="0" smtClean="0">
                <a:solidFill>
                  <a:schemeClr val="tx1">
                    <a:lumMod val="95000"/>
                    <a:lumOff val="5000"/>
                  </a:schemeClr>
                </a:solidFill>
              </a:rPr>
              <a:t>　</a:t>
            </a:r>
            <a:r>
              <a:rPr lang="ja-JP" altLang="en-US" sz="2400" u="sng" dirty="0" smtClean="0">
                <a:solidFill>
                  <a:schemeClr val="tx1">
                    <a:lumMod val="95000"/>
                    <a:lumOff val="5000"/>
                  </a:schemeClr>
                </a:solidFill>
              </a:rPr>
              <a:t>*自社</a:t>
            </a:r>
            <a:r>
              <a:rPr lang="en-US" altLang="ja-JP" sz="2400" u="sng" dirty="0" smtClean="0">
                <a:solidFill>
                  <a:schemeClr val="tx1">
                    <a:lumMod val="95000"/>
                    <a:lumOff val="5000"/>
                  </a:schemeClr>
                </a:solidFill>
              </a:rPr>
              <a:t>PB…</a:t>
            </a:r>
            <a:r>
              <a:rPr lang="ja-JP" altLang="en-US" sz="2400" u="sng" dirty="0" smtClean="0">
                <a:solidFill>
                  <a:schemeClr val="tx1">
                    <a:lumMod val="95000"/>
                    <a:lumOff val="5000"/>
                  </a:schemeClr>
                </a:solidFill>
              </a:rPr>
              <a:t>特定の小売業が単体で開発している</a:t>
            </a:r>
            <a:r>
              <a:rPr lang="en-US" altLang="ja-JP" sz="2400" u="sng" dirty="0" smtClean="0">
                <a:solidFill>
                  <a:schemeClr val="tx1">
                    <a:lumMod val="95000"/>
                    <a:lumOff val="5000"/>
                  </a:schemeClr>
                </a:solidFill>
              </a:rPr>
              <a:t>PB</a:t>
            </a:r>
          </a:p>
          <a:p>
            <a:pPr>
              <a:buNone/>
            </a:pPr>
            <a:r>
              <a:rPr lang="ja-JP" altLang="en-US" sz="2400" dirty="0" smtClean="0">
                <a:solidFill>
                  <a:schemeClr val="tx1">
                    <a:lumMod val="95000"/>
                    <a:lumOff val="5000"/>
                  </a:schemeClr>
                </a:solidFill>
              </a:rPr>
              <a:t>　・</a:t>
            </a:r>
            <a:r>
              <a:rPr lang="en-US" altLang="ja-JP" dirty="0" smtClean="0">
                <a:solidFill>
                  <a:schemeClr val="tx1">
                    <a:lumMod val="95000"/>
                    <a:lumOff val="5000"/>
                  </a:schemeClr>
                </a:solidFill>
              </a:rPr>
              <a:t>GARDEN SELECT(</a:t>
            </a:r>
            <a:r>
              <a:rPr lang="ja-JP" altLang="en-US" dirty="0" smtClean="0">
                <a:solidFill>
                  <a:schemeClr val="tx1">
                    <a:lumMod val="95000"/>
                    <a:lumOff val="5000"/>
                  </a:schemeClr>
                </a:solidFill>
              </a:rPr>
              <a:t>ザガーデン自由が丘</a:t>
            </a:r>
            <a:r>
              <a:rPr lang="en-US" altLang="ja-JP" dirty="0" smtClean="0">
                <a:solidFill>
                  <a:schemeClr val="tx1">
                    <a:lumMod val="95000"/>
                    <a:lumOff val="5000"/>
                  </a:schemeClr>
                </a:solidFill>
              </a:rPr>
              <a:t>)</a:t>
            </a:r>
          </a:p>
          <a:p>
            <a:pPr>
              <a:buNone/>
            </a:pPr>
            <a:r>
              <a:rPr lang="ja-JP" altLang="en-US" dirty="0" smtClean="0">
                <a:solidFill>
                  <a:schemeClr val="tx1">
                    <a:lumMod val="95000"/>
                    <a:lumOff val="5000"/>
                  </a:schemeClr>
                </a:solidFill>
              </a:rPr>
              <a:t>　・</a:t>
            </a:r>
            <a:r>
              <a:rPr lang="en-US" altLang="ja-JP" dirty="0" err="1" smtClean="0">
                <a:solidFill>
                  <a:schemeClr val="tx1">
                    <a:lumMod val="95000"/>
                    <a:lumOff val="5000"/>
                  </a:schemeClr>
                </a:solidFill>
              </a:rPr>
              <a:t>Santoku</a:t>
            </a:r>
            <a:r>
              <a:rPr lang="en-US" altLang="ja-JP" dirty="0" smtClean="0">
                <a:solidFill>
                  <a:schemeClr val="tx1">
                    <a:lumMod val="95000"/>
                    <a:lumOff val="5000"/>
                  </a:schemeClr>
                </a:solidFill>
              </a:rPr>
              <a:t>(</a:t>
            </a:r>
            <a:r>
              <a:rPr lang="en-US" altLang="ja-JP" dirty="0" err="1" smtClean="0">
                <a:solidFill>
                  <a:schemeClr val="tx1">
                    <a:lumMod val="95000"/>
                    <a:lumOff val="5000"/>
                  </a:schemeClr>
                </a:solidFill>
              </a:rPr>
              <a:t>Santoku</a:t>
            </a:r>
            <a:r>
              <a:rPr lang="en-US" altLang="ja-JP" dirty="0" smtClean="0">
                <a:solidFill>
                  <a:schemeClr val="tx1">
                    <a:lumMod val="95000"/>
                    <a:lumOff val="5000"/>
                  </a:schemeClr>
                </a:solidFill>
              </a:rPr>
              <a:t>)</a:t>
            </a:r>
            <a:r>
              <a:rPr lang="ja-JP" altLang="en-US" dirty="0" smtClean="0">
                <a:solidFill>
                  <a:schemeClr val="tx1">
                    <a:lumMod val="95000"/>
                    <a:lumOff val="5000"/>
                  </a:schemeClr>
                </a:solidFill>
              </a:rPr>
              <a:t> </a:t>
            </a:r>
            <a:endParaRPr lang="en-US" altLang="ja-JP" dirty="0" smtClean="0">
              <a:solidFill>
                <a:schemeClr val="tx1">
                  <a:lumMod val="95000"/>
                  <a:lumOff val="5000"/>
                </a:schemeClr>
              </a:solidFill>
            </a:endParaRPr>
          </a:p>
          <a:p>
            <a:pPr>
              <a:buNone/>
            </a:pPr>
            <a:r>
              <a:rPr lang="ja-JP" altLang="en-US" dirty="0" smtClean="0">
                <a:solidFill>
                  <a:schemeClr val="tx1">
                    <a:lumMod val="95000"/>
                    <a:lumOff val="5000"/>
                  </a:schemeClr>
                </a:solidFill>
              </a:rPr>
              <a:t>　・</a:t>
            </a:r>
            <a:r>
              <a:rPr lang="en-US" altLang="ja-JP" dirty="0" smtClean="0">
                <a:solidFill>
                  <a:schemeClr val="tx1">
                    <a:lumMod val="95000"/>
                    <a:lumOff val="5000"/>
                  </a:schemeClr>
                </a:solidFill>
              </a:rPr>
              <a:t>MARUETSU365(</a:t>
            </a:r>
            <a:r>
              <a:rPr lang="ja-JP" altLang="en-US" dirty="0" smtClean="0">
                <a:solidFill>
                  <a:schemeClr val="tx1">
                    <a:lumMod val="95000"/>
                    <a:lumOff val="5000"/>
                  </a:schemeClr>
                </a:solidFill>
              </a:rPr>
              <a:t>マルエツ</a:t>
            </a:r>
            <a:r>
              <a:rPr lang="en-US" altLang="ja-JP" dirty="0" smtClean="0">
                <a:solidFill>
                  <a:schemeClr val="tx1">
                    <a:lumMod val="95000"/>
                    <a:lumOff val="5000"/>
                  </a:schemeClr>
                </a:solidFill>
              </a:rPr>
              <a:t>)</a:t>
            </a:r>
            <a:r>
              <a:rPr lang="ja-JP" altLang="en-US" dirty="0" smtClean="0">
                <a:solidFill>
                  <a:schemeClr val="tx1">
                    <a:lumMod val="95000"/>
                    <a:lumOff val="5000"/>
                  </a:schemeClr>
                </a:solidFill>
              </a:rPr>
              <a:t>　</a:t>
            </a:r>
            <a:endParaRPr lang="en-US" altLang="ja-JP" dirty="0" smtClean="0">
              <a:solidFill>
                <a:schemeClr val="tx1">
                  <a:lumMod val="95000"/>
                  <a:lumOff val="5000"/>
                </a:schemeClr>
              </a:solidFill>
            </a:endParaRPr>
          </a:p>
          <a:p>
            <a:pPr>
              <a:buNone/>
            </a:pPr>
            <a:r>
              <a:rPr lang="ja-JP" altLang="en-US" dirty="0" smtClean="0">
                <a:solidFill>
                  <a:schemeClr val="tx1">
                    <a:lumMod val="95000"/>
                    <a:lumOff val="5000"/>
                  </a:schemeClr>
                </a:solidFill>
              </a:rPr>
              <a:t>　・成城石井</a:t>
            </a:r>
            <a:r>
              <a:rPr lang="en-US" altLang="ja-JP" dirty="0" smtClean="0">
                <a:solidFill>
                  <a:schemeClr val="tx1">
                    <a:lumMod val="95000"/>
                    <a:lumOff val="5000"/>
                  </a:schemeClr>
                </a:solidFill>
              </a:rPr>
              <a:t>(</a:t>
            </a:r>
            <a:r>
              <a:rPr lang="ja-JP" altLang="en-US" dirty="0" smtClean="0">
                <a:solidFill>
                  <a:schemeClr val="tx1">
                    <a:lumMod val="95000"/>
                    <a:lumOff val="5000"/>
                  </a:schemeClr>
                </a:solidFill>
              </a:rPr>
              <a:t>成城石井</a:t>
            </a:r>
            <a:r>
              <a:rPr lang="en-US" altLang="ja-JP" dirty="0" smtClean="0">
                <a:solidFill>
                  <a:schemeClr val="tx1">
                    <a:lumMod val="95000"/>
                    <a:lumOff val="5000"/>
                  </a:schemeClr>
                </a:solidFill>
              </a:rPr>
              <a:t>)</a:t>
            </a:r>
            <a:r>
              <a:rPr lang="ja-JP" altLang="en-US" dirty="0" smtClean="0">
                <a:solidFill>
                  <a:schemeClr val="tx1">
                    <a:lumMod val="95000"/>
                    <a:lumOff val="5000"/>
                  </a:schemeClr>
                </a:solidFill>
              </a:rPr>
              <a:t>　</a:t>
            </a:r>
            <a:r>
              <a:rPr lang="en-US" altLang="ja-JP" dirty="0" smtClean="0">
                <a:solidFill>
                  <a:schemeClr val="tx1">
                    <a:lumMod val="95000"/>
                    <a:lumOff val="5000"/>
                  </a:schemeClr>
                </a:solidFill>
              </a:rPr>
              <a:t>etc...</a:t>
            </a:r>
            <a:r>
              <a:rPr lang="ja-JP" altLang="en-US" dirty="0" smtClean="0">
                <a:solidFill>
                  <a:schemeClr val="tx1">
                    <a:lumMod val="95000"/>
                    <a:lumOff val="5000"/>
                  </a:schemeClr>
                </a:solidFill>
              </a:rPr>
              <a:t>　</a:t>
            </a:r>
            <a:endParaRPr lang="en-US" altLang="ja-JP" dirty="0" smtClean="0">
              <a:solidFill>
                <a:schemeClr val="tx1">
                  <a:lumMod val="95000"/>
                  <a:lumOff val="5000"/>
                </a:schemeClr>
              </a:solidFill>
            </a:endParaRPr>
          </a:p>
          <a:p>
            <a:pPr>
              <a:buNone/>
            </a:pPr>
            <a:r>
              <a:rPr lang="ja-JP" altLang="en-US" dirty="0" smtClean="0">
                <a:solidFill>
                  <a:schemeClr val="tx1">
                    <a:lumMod val="95000"/>
                    <a:lumOff val="5000"/>
                  </a:schemeClr>
                </a:solidFill>
              </a:rPr>
              <a:t>　</a:t>
            </a:r>
            <a:endParaRPr lang="en-US" altLang="ja-JP" dirty="0" smtClean="0">
              <a:solidFill>
                <a:schemeClr val="tx1">
                  <a:lumMod val="95000"/>
                  <a:lumOff val="5000"/>
                </a:schemeClr>
              </a:solidFill>
            </a:endParaRPr>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EE26DA1F-D59F-479A-BB4D-01FE871E0C51}"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16</a:t>
            </a:fld>
            <a:endParaRPr kumimoji="1" lang="ja-JP" altLang="en-US" dirty="0"/>
          </a:p>
        </p:txBody>
      </p:sp>
      <p:sp>
        <p:nvSpPr>
          <p:cNvPr id="21" name="テキスト ボックス 20"/>
          <p:cNvSpPr txBox="1"/>
          <p:nvPr/>
        </p:nvSpPr>
        <p:spPr>
          <a:xfrm>
            <a:off x="7236296" y="6381328"/>
            <a:ext cx="1057240" cy="261610"/>
          </a:xfrm>
          <a:prstGeom prst="rect">
            <a:avLst/>
          </a:prstGeom>
          <a:noFill/>
        </p:spPr>
        <p:txBody>
          <a:bodyPr wrap="square" rtlCol="0">
            <a:spAutoFit/>
          </a:bodyPr>
          <a:lstStyle/>
          <a:p>
            <a:r>
              <a:rPr kumimoji="1" lang="ja-JP" altLang="en-US" sz="1100" dirty="0" smtClean="0"/>
              <a:t>参考：</a:t>
            </a:r>
            <a:r>
              <a:rPr lang="ja-JP" altLang="en-US" sz="1100" dirty="0" smtClean="0"/>
              <a:t>各社</a:t>
            </a:r>
            <a:r>
              <a:rPr lang="en-US" altLang="ja-JP" sz="1100" dirty="0" smtClean="0"/>
              <a:t>HP</a:t>
            </a:r>
            <a:endParaRPr kumimoji="1" lang="ja-JP" altLang="en-US" sz="1100"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3" name="下矢印 12"/>
          <p:cNvSpPr/>
          <p:nvPr/>
        </p:nvSpPr>
        <p:spPr>
          <a:xfrm>
            <a:off x="3995936" y="4005064"/>
            <a:ext cx="792088" cy="360040"/>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71600" y="4437112"/>
            <a:ext cx="7632848" cy="187220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t>二強以外の</a:t>
            </a:r>
            <a:r>
              <a:rPr kumimoji="1" lang="en-US" altLang="ja-JP" sz="2400" dirty="0" smtClean="0"/>
              <a:t>PB</a:t>
            </a:r>
            <a:r>
              <a:rPr kumimoji="1" lang="ja-JP" altLang="en-US" sz="2400" dirty="0" smtClean="0"/>
              <a:t>は、</a:t>
            </a:r>
            <a:r>
              <a:rPr lang="ja-JP" altLang="en-US" sz="2400" dirty="0" smtClean="0"/>
              <a:t>二</a:t>
            </a:r>
            <a:r>
              <a:rPr kumimoji="1" lang="ja-JP" altLang="en-US" sz="2400" dirty="0" smtClean="0"/>
              <a:t>強と比べて地域が限定されており圧倒的に認知率が低い。</a:t>
            </a:r>
            <a:endParaRPr kumimoji="1" lang="ja-JP" altLang="en-US" sz="2400" dirty="0"/>
          </a:p>
        </p:txBody>
      </p:sp>
    </p:spTree>
    <p:extLst>
      <p:ext uri="{BB962C8B-B14F-4D97-AF65-F5344CB8AC3E}">
        <p14:creationId xmlns:p14="http://schemas.microsoft.com/office/powerpoint/2010/main" xmlns="" val="391232386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a:xfrm>
            <a:off x="457200" y="1600200"/>
            <a:ext cx="8229600" cy="5069160"/>
          </a:xfrm>
        </p:spPr>
        <p:txBody>
          <a:bodyPr>
            <a:normAutofit fontScale="62500" lnSpcReduction="20000"/>
          </a:bodyPr>
          <a:lstStyle/>
          <a:p>
            <a:pPr>
              <a:buNone/>
            </a:pP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r>
              <a:rPr lang="ja-JP" altLang="en-US" sz="3800" dirty="0" smtClean="0"/>
              <a:t>・ストア・イメージの形成</a:t>
            </a:r>
            <a:endParaRPr lang="en-US" altLang="ja-JP" sz="3800" dirty="0" smtClean="0"/>
          </a:p>
          <a:p>
            <a:pPr>
              <a:buNone/>
            </a:pPr>
            <a:r>
              <a:rPr lang="ja-JP" altLang="en-US" sz="2400" dirty="0" smtClean="0"/>
              <a:t>　</a:t>
            </a:r>
            <a:endParaRPr lang="en-US" altLang="ja-JP" sz="2400" dirty="0" smtClean="0"/>
          </a:p>
          <a:p>
            <a:pPr>
              <a:buNone/>
            </a:pPr>
            <a:endParaRPr lang="en-US" altLang="ja-JP" sz="2400" dirty="0" smtClean="0"/>
          </a:p>
          <a:p>
            <a:pPr>
              <a:buNone/>
            </a:pPr>
            <a:endParaRPr lang="en-US" altLang="ja-JP" sz="2400" dirty="0" smtClean="0"/>
          </a:p>
          <a:p>
            <a:pPr>
              <a:buNone/>
            </a:pPr>
            <a:r>
              <a:rPr lang="ja-JP" altLang="en-US" sz="2400" dirty="0" smtClean="0"/>
              <a:t>　</a:t>
            </a:r>
            <a:endParaRPr lang="en-US" altLang="ja-JP" sz="2400" dirty="0" smtClean="0"/>
          </a:p>
          <a:p>
            <a:pPr>
              <a:buNone/>
            </a:pPr>
            <a:r>
              <a:rPr lang="ja-JP" altLang="en-US" sz="2400" dirty="0" smtClean="0"/>
              <a:t>　　　　　　</a:t>
            </a:r>
            <a:endParaRPr lang="en-US" altLang="ja-JP" sz="2400" dirty="0" smtClean="0"/>
          </a:p>
          <a:p>
            <a:pPr algn="ctr">
              <a:buNone/>
            </a:pPr>
            <a:endParaRPr lang="en-US" altLang="ja-JP" sz="2400" u="sng" dirty="0" smtClean="0">
              <a:effectLst>
                <a:outerShdw blurRad="38100" dist="38100" dir="2700000" algn="tl">
                  <a:srgbClr val="000000">
                    <a:alpha val="43137"/>
                  </a:srgbClr>
                </a:outerShdw>
              </a:effectLst>
            </a:endParaRPr>
          </a:p>
          <a:p>
            <a:pPr algn="ctr">
              <a:buNone/>
            </a:pPr>
            <a:endParaRPr lang="en-US" altLang="ja-JP" sz="2400" u="sng" dirty="0" smtClean="0">
              <a:effectLst>
                <a:outerShdw blurRad="38100" dist="38100" dir="2700000" algn="tl">
                  <a:srgbClr val="000000">
                    <a:alpha val="43137"/>
                  </a:srgbClr>
                </a:outerShdw>
              </a:effectLst>
            </a:endParaRPr>
          </a:p>
          <a:p>
            <a:pPr algn="ctr">
              <a:buNone/>
            </a:pPr>
            <a:endParaRPr lang="en-US" altLang="ja-JP" sz="2400" u="sng" dirty="0" smtClean="0">
              <a:effectLst>
                <a:outerShdw blurRad="38100" dist="38100" dir="2700000" algn="tl">
                  <a:srgbClr val="000000">
                    <a:alpha val="43137"/>
                  </a:srgbClr>
                </a:outerShdw>
              </a:effectLst>
            </a:endParaRPr>
          </a:p>
          <a:p>
            <a:pPr algn="ctr">
              <a:buNone/>
            </a:pPr>
            <a:endParaRPr lang="en-US" altLang="ja-JP" sz="2400" u="sng" dirty="0" smtClean="0">
              <a:effectLst>
                <a:outerShdw blurRad="38100" dist="38100" dir="2700000" algn="tl">
                  <a:srgbClr val="000000">
                    <a:alpha val="43137"/>
                  </a:srgbClr>
                </a:outerShdw>
              </a:effectLst>
            </a:endParaRPr>
          </a:p>
          <a:p>
            <a:pPr algn="ctr">
              <a:buNone/>
            </a:pPr>
            <a:endParaRPr lang="en-US" altLang="ja-JP" u="sng" dirty="0" smtClean="0">
              <a:effectLst>
                <a:outerShdw blurRad="38100" dist="38100" dir="2700000" algn="tl">
                  <a:srgbClr val="000000">
                    <a:alpha val="43137"/>
                  </a:srgbClr>
                </a:outerShdw>
              </a:effectLst>
            </a:endParaRPr>
          </a:p>
          <a:p>
            <a:pPr algn="ctr">
              <a:buNone/>
            </a:pPr>
            <a:r>
              <a:rPr lang="en-US" altLang="ja-JP" u="sng" dirty="0" smtClean="0">
                <a:effectLst>
                  <a:outerShdw blurRad="38100" dist="38100" dir="2700000" algn="tl">
                    <a:srgbClr val="000000">
                      <a:alpha val="43137"/>
                    </a:srgbClr>
                  </a:outerShdw>
                </a:effectLst>
              </a:rPr>
              <a:t>PB</a:t>
            </a:r>
            <a:r>
              <a:rPr lang="ja-JP" altLang="en-US" u="sng" dirty="0" smtClean="0">
                <a:effectLst>
                  <a:outerShdw blurRad="38100" dist="38100" dir="2700000" algn="tl">
                    <a:srgbClr val="000000">
                      <a:alpha val="43137"/>
                    </a:srgbClr>
                  </a:outerShdw>
                </a:effectLst>
              </a:rPr>
              <a:t>はこのような店舗の要素には影響を及ぼさない</a:t>
            </a:r>
            <a:endParaRPr lang="en-US" altLang="ja-JP" u="sng" dirty="0" smtClean="0">
              <a:effectLst>
                <a:outerShdw blurRad="38100" dist="38100" dir="2700000" algn="tl">
                  <a:srgbClr val="000000">
                    <a:alpha val="43137"/>
                  </a:srgbClr>
                </a:outerShdw>
              </a:effectLst>
            </a:endParaRPr>
          </a:p>
          <a:p>
            <a:pPr>
              <a:buNone/>
            </a:pPr>
            <a:endParaRPr lang="en-US" altLang="ja-JP" sz="2000" dirty="0" smtClean="0"/>
          </a:p>
          <a:p>
            <a:pPr>
              <a:buNone/>
            </a:pPr>
            <a:endParaRPr lang="en-US" altLang="ja-JP" sz="2000" dirty="0" smtClean="0"/>
          </a:p>
        </p:txBody>
      </p:sp>
      <p:sp>
        <p:nvSpPr>
          <p:cNvPr id="23" name="日付プレースホルダ 22"/>
          <p:cNvSpPr>
            <a:spLocks noGrp="1"/>
          </p:cNvSpPr>
          <p:nvPr>
            <p:ph type="dt" sz="half" idx="10"/>
          </p:nvPr>
        </p:nvSpPr>
        <p:spPr/>
        <p:txBody>
          <a:bodyPr/>
          <a:lstStyle/>
          <a:p>
            <a:fld id="{EC63A473-E7B3-4C90-A05E-12D9BB2357B1}"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17</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grpSp>
        <p:nvGrpSpPr>
          <p:cNvPr id="20" name="グループ化 19"/>
          <p:cNvGrpSpPr/>
          <p:nvPr/>
        </p:nvGrpSpPr>
        <p:grpSpPr>
          <a:xfrm>
            <a:off x="539552" y="3645024"/>
            <a:ext cx="7992888" cy="1152128"/>
            <a:chOff x="611560" y="2204864"/>
            <a:chExt cx="7992888" cy="1152128"/>
          </a:xfrm>
        </p:grpSpPr>
        <p:sp>
          <p:nvSpPr>
            <p:cNvPr id="13" name="円/楕円 12"/>
            <p:cNvSpPr/>
            <p:nvPr/>
          </p:nvSpPr>
          <p:spPr>
            <a:xfrm>
              <a:off x="611560" y="2204864"/>
              <a:ext cx="1944216" cy="115212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latin typeface="+mj-ea"/>
                  <a:ea typeface="+mj-ea"/>
                </a:rPr>
                <a:t>店舗</a:t>
              </a:r>
              <a:endParaRPr kumimoji="1" lang="ja-JP" altLang="en-US" sz="2400" dirty="0">
                <a:latin typeface="+mj-ea"/>
                <a:ea typeface="+mj-ea"/>
              </a:endParaRPr>
            </a:p>
          </p:txBody>
        </p:sp>
        <p:sp>
          <p:nvSpPr>
            <p:cNvPr id="16" name="円/楕円 15"/>
            <p:cNvSpPr/>
            <p:nvPr/>
          </p:nvSpPr>
          <p:spPr>
            <a:xfrm>
              <a:off x="2627784" y="2204864"/>
              <a:ext cx="1944216" cy="115212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000" dirty="0" smtClean="0">
                  <a:latin typeface="+mj-ea"/>
                  <a:ea typeface="+mj-ea"/>
                </a:rPr>
                <a:t>商品・</a:t>
              </a:r>
              <a:endParaRPr lang="en-US" altLang="ja-JP" sz="2000" dirty="0" smtClean="0">
                <a:latin typeface="+mj-ea"/>
                <a:ea typeface="+mj-ea"/>
              </a:endParaRPr>
            </a:p>
            <a:p>
              <a:pPr algn="ctr"/>
              <a:r>
                <a:rPr kumimoji="1" lang="ja-JP" altLang="en-US" sz="2000" dirty="0" smtClean="0">
                  <a:latin typeface="+mj-ea"/>
                  <a:ea typeface="+mj-ea"/>
                </a:rPr>
                <a:t>サービス</a:t>
              </a:r>
              <a:endParaRPr kumimoji="1" lang="ja-JP" altLang="en-US" sz="2000" dirty="0">
                <a:latin typeface="+mj-ea"/>
                <a:ea typeface="+mj-ea"/>
              </a:endParaRPr>
            </a:p>
          </p:txBody>
        </p:sp>
        <p:sp>
          <p:nvSpPr>
            <p:cNvPr id="17" name="円/楕円 16"/>
            <p:cNvSpPr/>
            <p:nvPr/>
          </p:nvSpPr>
          <p:spPr>
            <a:xfrm>
              <a:off x="4644008" y="2204864"/>
              <a:ext cx="1944216" cy="115212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latin typeface="+mj-ea"/>
                  <a:ea typeface="+mj-ea"/>
                </a:rPr>
                <a:t>価格</a:t>
              </a:r>
              <a:endParaRPr kumimoji="1" lang="ja-JP" altLang="en-US" sz="2400" dirty="0">
                <a:latin typeface="+mj-ea"/>
                <a:ea typeface="+mj-ea"/>
              </a:endParaRPr>
            </a:p>
          </p:txBody>
        </p:sp>
        <p:sp>
          <p:nvSpPr>
            <p:cNvPr id="18" name="円/楕円 17"/>
            <p:cNvSpPr/>
            <p:nvPr/>
          </p:nvSpPr>
          <p:spPr>
            <a:xfrm>
              <a:off x="6660232" y="2204864"/>
              <a:ext cx="1944216" cy="1152128"/>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000" dirty="0" smtClean="0">
                  <a:latin typeface="+mj-ea"/>
                  <a:ea typeface="+mj-ea"/>
                </a:rPr>
                <a:t>販売促進</a:t>
              </a:r>
              <a:endParaRPr kumimoji="1" lang="ja-JP" altLang="en-US" sz="2000" dirty="0">
                <a:latin typeface="+mj-ea"/>
                <a:ea typeface="+mj-ea"/>
              </a:endParaRPr>
            </a:p>
          </p:txBody>
        </p:sp>
      </p:grpSp>
      <p:sp>
        <p:nvSpPr>
          <p:cNvPr id="19" name="正方形/長方形 18"/>
          <p:cNvSpPr/>
          <p:nvPr/>
        </p:nvSpPr>
        <p:spPr>
          <a:xfrm>
            <a:off x="971600" y="3933056"/>
            <a:ext cx="1080120" cy="576064"/>
          </a:xfrm>
          <a:prstGeom prst="rect">
            <a:avLst/>
          </a:prstGeom>
          <a:no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accent3"/>
              </a:solidFill>
            </a:endParaRPr>
          </a:p>
        </p:txBody>
      </p:sp>
      <p:sp>
        <p:nvSpPr>
          <p:cNvPr id="22" name="屈折矢印 21"/>
          <p:cNvSpPr/>
          <p:nvPr/>
        </p:nvSpPr>
        <p:spPr>
          <a:xfrm rot="5400000">
            <a:off x="1619672" y="5085184"/>
            <a:ext cx="576064" cy="288032"/>
          </a:xfrm>
          <a:prstGeom prst="bentUpArrow">
            <a:avLst>
              <a:gd name="adj1" fmla="val 25000"/>
              <a:gd name="adj2" fmla="val 40476"/>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2051720" y="5157192"/>
            <a:ext cx="5400600" cy="400110"/>
          </a:xfrm>
          <a:prstGeom prst="rect">
            <a:avLst/>
          </a:prstGeom>
          <a:noFill/>
        </p:spPr>
        <p:txBody>
          <a:bodyPr wrap="square" rtlCol="0">
            <a:spAutoFit/>
          </a:bodyPr>
          <a:lstStyle/>
          <a:p>
            <a:r>
              <a:rPr lang="ja-JP" altLang="en-US" sz="2000" dirty="0" smtClean="0">
                <a:latin typeface="HGSｺﾞｼｯｸM" pitchFamily="50" charset="-128"/>
                <a:ea typeface="HGSｺﾞｼｯｸM" pitchFamily="50" charset="-128"/>
              </a:rPr>
              <a:t>来店所要時間、駐車場の有無、営業時間等</a:t>
            </a:r>
            <a:endParaRPr kumimoji="1" lang="ja-JP" altLang="en-US" sz="2000" dirty="0">
              <a:latin typeface="HGSｺﾞｼｯｸM" pitchFamily="50" charset="-128"/>
              <a:ea typeface="HGSｺﾞｼｯｸM" pitchFamily="50" charset="-128"/>
            </a:endParaRPr>
          </a:p>
        </p:txBody>
      </p:sp>
      <p:sp>
        <p:nvSpPr>
          <p:cNvPr id="27" name="雲形吹き出し 26"/>
          <p:cNvSpPr/>
          <p:nvPr/>
        </p:nvSpPr>
        <p:spPr>
          <a:xfrm>
            <a:off x="2483768" y="1484784"/>
            <a:ext cx="3816424" cy="1512168"/>
          </a:xfrm>
          <a:prstGeom prst="cloudCallout">
            <a:avLst>
              <a:gd name="adj1" fmla="val -57743"/>
              <a:gd name="adj2" fmla="val 8895"/>
            </a:avLst>
          </a:prstGeom>
          <a:ln>
            <a:solidFill>
              <a:srgbClr val="C00000"/>
            </a:solid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dirty="0" smtClean="0">
                <a:latin typeface="+mj-ea"/>
                <a:ea typeface="+mj-ea"/>
              </a:rPr>
              <a:t>態度概念の下位</a:t>
            </a:r>
            <a:endParaRPr kumimoji="1" lang="en-US" altLang="ja-JP" sz="2000" dirty="0" smtClean="0">
              <a:latin typeface="+mj-ea"/>
              <a:ea typeface="+mj-ea"/>
            </a:endParaRPr>
          </a:p>
          <a:p>
            <a:pPr algn="ctr"/>
            <a:r>
              <a:rPr kumimoji="1" lang="ja-JP" altLang="en-US" sz="2000" dirty="0" smtClean="0">
                <a:latin typeface="+mj-ea"/>
                <a:ea typeface="+mj-ea"/>
              </a:rPr>
              <a:t>＝イメージ</a:t>
            </a:r>
            <a:endParaRPr kumimoji="1" lang="ja-JP" altLang="en-US" sz="2000" dirty="0">
              <a:latin typeface="+mj-ea"/>
              <a:ea typeface="+mj-ea"/>
            </a:endParaRPr>
          </a:p>
        </p:txBody>
      </p:sp>
      <p:pic>
        <p:nvPicPr>
          <p:cNvPr id="28" name="Picture 3" descr="C:\Documents and Settings\bc1000795\Local Settings\Temporary Internet Files\Content.IE5\9HOG03GZ\MC900078711[1].wmf"/>
          <p:cNvPicPr>
            <a:picLocks noChangeAspect="1" noChangeArrowheads="1"/>
          </p:cNvPicPr>
          <p:nvPr/>
        </p:nvPicPr>
        <p:blipFill>
          <a:blip r:embed="rId3" cstate="print"/>
          <a:srcRect/>
          <a:stretch>
            <a:fillRect/>
          </a:stretch>
        </p:blipFill>
        <p:spPr bwMode="auto">
          <a:xfrm>
            <a:off x="1691680" y="1844824"/>
            <a:ext cx="432048" cy="936104"/>
          </a:xfrm>
          <a:prstGeom prst="rect">
            <a:avLst/>
          </a:prstGeom>
          <a:noFill/>
        </p:spPr>
      </p:pic>
      <p:sp>
        <p:nvSpPr>
          <p:cNvPr id="29" name="テキスト ボックス 28"/>
          <p:cNvSpPr txBox="1"/>
          <p:nvPr/>
        </p:nvSpPr>
        <p:spPr>
          <a:xfrm>
            <a:off x="5364088" y="2780928"/>
            <a:ext cx="2857440" cy="261610"/>
          </a:xfrm>
          <a:prstGeom prst="rect">
            <a:avLst/>
          </a:prstGeom>
          <a:noFill/>
        </p:spPr>
        <p:txBody>
          <a:bodyPr wrap="square" rtlCol="0">
            <a:spAutoFit/>
          </a:bodyPr>
          <a:lstStyle/>
          <a:p>
            <a:r>
              <a:rPr kumimoji="1" lang="ja-JP" altLang="en-US" sz="1100" dirty="0" smtClean="0"/>
              <a:t>参考：</a:t>
            </a:r>
            <a:r>
              <a:rPr lang="ja-JP" altLang="en-US" sz="1100" dirty="0" smtClean="0"/>
              <a:t>「消費者店舗選択行動と店舗管理」</a:t>
            </a:r>
            <a:endParaRPr kumimoji="1" lang="ja-JP" altLang="en-US" sz="1100" dirty="0"/>
          </a:p>
        </p:txBody>
      </p:sp>
    </p:spTree>
    <p:extLst>
      <p:ext uri="{BB962C8B-B14F-4D97-AF65-F5344CB8AC3E}">
        <p14:creationId xmlns="" xmlns:p14="http://schemas.microsoft.com/office/powerpoint/2010/main" val="9233540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角丸四角形 27"/>
          <p:cNvSpPr/>
          <p:nvPr/>
        </p:nvSpPr>
        <p:spPr>
          <a:xfrm>
            <a:off x="1259632" y="1556792"/>
            <a:ext cx="6984776" cy="26642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dirty="0" smtClean="0">
                <a:latin typeface="+mj-ea"/>
                <a:ea typeface="+mj-ea"/>
              </a:rPr>
              <a:t>PB</a:t>
            </a:r>
            <a:r>
              <a:rPr lang="ja-JP" altLang="en-US" dirty="0" smtClean="0">
                <a:latin typeface="+mj-ea"/>
                <a:ea typeface="+mj-ea"/>
              </a:rPr>
              <a:t>取扱先発組である大規模スーパーにあっては、</a:t>
            </a:r>
            <a:endParaRPr lang="en-US" altLang="ja-JP" dirty="0" smtClean="0">
              <a:latin typeface="+mj-ea"/>
              <a:ea typeface="+mj-ea"/>
            </a:endParaRPr>
          </a:p>
          <a:p>
            <a:pPr algn="ctr"/>
            <a:r>
              <a:rPr lang="en-US" altLang="ja-JP" dirty="0" smtClean="0">
                <a:latin typeface="+mj-ea"/>
                <a:ea typeface="+mj-ea"/>
              </a:rPr>
              <a:t>PB</a:t>
            </a:r>
            <a:r>
              <a:rPr lang="ja-JP" altLang="en-US" dirty="0" smtClean="0">
                <a:latin typeface="+mj-ea"/>
                <a:ea typeface="+mj-ea"/>
              </a:rPr>
              <a:t>商品が通常化・一般化し、今日の課題は、</a:t>
            </a:r>
            <a:endParaRPr lang="en-US" altLang="ja-JP" dirty="0" smtClean="0">
              <a:latin typeface="+mj-ea"/>
              <a:ea typeface="+mj-ea"/>
            </a:endParaRPr>
          </a:p>
          <a:p>
            <a:pPr algn="ctr"/>
            <a:r>
              <a:rPr lang="ja-JP" altLang="en-US" dirty="0" smtClean="0">
                <a:latin typeface="+mj-ea"/>
                <a:ea typeface="+mj-ea"/>
              </a:rPr>
              <a:t>コスト削減と安全・安心の取り組みが展開することを意味する。</a:t>
            </a:r>
            <a:endParaRPr lang="en-US" altLang="ja-JP" dirty="0" smtClean="0">
              <a:latin typeface="+mj-ea"/>
              <a:ea typeface="+mj-ea"/>
            </a:endParaRPr>
          </a:p>
          <a:p>
            <a:pPr algn="ctr"/>
            <a:r>
              <a:rPr kumimoji="1" lang="ja-JP" altLang="en-US" dirty="0" smtClean="0">
                <a:latin typeface="+mj-ea"/>
                <a:ea typeface="+mj-ea"/>
              </a:rPr>
              <a:t>これに対して、後発組の中堅・中規模スーパーにあっては、</a:t>
            </a:r>
            <a:endParaRPr kumimoji="1" lang="en-US" altLang="ja-JP" dirty="0" smtClean="0">
              <a:latin typeface="+mj-ea"/>
              <a:ea typeface="+mj-ea"/>
            </a:endParaRPr>
          </a:p>
          <a:p>
            <a:pPr algn="ctr"/>
            <a:r>
              <a:rPr kumimoji="1" lang="ja-JP" altLang="en-US" dirty="0" smtClean="0">
                <a:latin typeface="+mj-ea"/>
                <a:ea typeface="+mj-ea"/>
              </a:rPr>
              <a:t>企業イメージアップと競争力強化が</a:t>
            </a:r>
            <a:r>
              <a:rPr lang="ja-JP" altLang="en-US" dirty="0" smtClean="0">
                <a:latin typeface="+mj-ea"/>
                <a:ea typeface="+mj-ea"/>
              </a:rPr>
              <a:t>、大きな課題となっている。</a:t>
            </a:r>
            <a:endParaRPr kumimoji="1" lang="ja-JP" altLang="en-US" dirty="0">
              <a:latin typeface="+mj-ea"/>
              <a:ea typeface="+mj-ea"/>
            </a:endParaRPr>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CF004368-DF06-48C5-862E-F3DB2B5533BC}"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18</a:t>
            </a:fld>
            <a:endParaRPr kumimoji="1" lang="ja-JP" altLang="en-US"/>
          </a:p>
        </p:txBody>
      </p:sp>
      <p:sp>
        <p:nvSpPr>
          <p:cNvPr id="21" name="テキスト ボックス 20"/>
          <p:cNvSpPr txBox="1"/>
          <p:nvPr/>
        </p:nvSpPr>
        <p:spPr>
          <a:xfrm>
            <a:off x="5148064" y="3933056"/>
            <a:ext cx="3168352" cy="261610"/>
          </a:xfrm>
          <a:prstGeom prst="rect">
            <a:avLst/>
          </a:prstGeom>
          <a:noFill/>
        </p:spPr>
        <p:txBody>
          <a:bodyPr wrap="square" rtlCol="0">
            <a:spAutoFit/>
          </a:bodyPr>
          <a:lstStyle/>
          <a:p>
            <a:r>
              <a:rPr kumimoji="1" lang="ja-JP" altLang="en-US" sz="1100" dirty="0" smtClean="0"/>
              <a:t>参考：</a:t>
            </a:r>
            <a:r>
              <a:rPr kumimoji="1" lang="en-US" altLang="ja-JP" sz="1100" dirty="0" smtClean="0"/>
              <a:t>『PB</a:t>
            </a:r>
            <a:r>
              <a:rPr kumimoji="1" lang="ja-JP" altLang="en-US" sz="1100" dirty="0" smtClean="0"/>
              <a:t>食品の進展と食品メーカーの課題</a:t>
            </a:r>
            <a:r>
              <a:rPr kumimoji="1" lang="en-US" altLang="ja-JP" sz="1100" dirty="0" smtClean="0"/>
              <a:t>』</a:t>
            </a:r>
            <a:endParaRPr kumimoji="1" lang="ja-JP" altLang="en-US" sz="1100"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33" name="テキスト ボックス 32"/>
          <p:cNvSpPr txBox="1"/>
          <p:nvPr/>
        </p:nvSpPr>
        <p:spPr>
          <a:xfrm>
            <a:off x="1115616" y="4653136"/>
            <a:ext cx="7416824" cy="369332"/>
          </a:xfrm>
          <a:prstGeom prst="rect">
            <a:avLst/>
          </a:prstGeom>
          <a:noFill/>
        </p:spPr>
        <p:txBody>
          <a:bodyPr wrap="square" rtlCol="0">
            <a:spAutoFit/>
          </a:bodyPr>
          <a:lstStyle/>
          <a:p>
            <a:r>
              <a:rPr kumimoji="1" lang="ja-JP" altLang="en-US" dirty="0" smtClean="0"/>
              <a:t>認知率の低い中小小売業の</a:t>
            </a:r>
            <a:r>
              <a:rPr kumimoji="1" lang="en-US" altLang="ja-JP" dirty="0" smtClean="0"/>
              <a:t>PB</a:t>
            </a:r>
            <a:r>
              <a:rPr kumimoji="1" lang="ja-JP" altLang="en-US" dirty="0" smtClean="0"/>
              <a:t>において、必要なのは企業イメージ</a:t>
            </a:r>
            <a:endParaRPr kumimoji="1" lang="ja-JP" altLang="en-US" dirty="0"/>
          </a:p>
        </p:txBody>
      </p:sp>
      <p:sp>
        <p:nvSpPr>
          <p:cNvPr id="13" name="テキスト ボックス 12"/>
          <p:cNvSpPr txBox="1"/>
          <p:nvPr/>
        </p:nvSpPr>
        <p:spPr>
          <a:xfrm>
            <a:off x="899592" y="5229200"/>
            <a:ext cx="7704856" cy="707886"/>
          </a:xfrm>
          <a:prstGeom prst="rect">
            <a:avLst/>
          </a:prstGeom>
          <a:noFill/>
        </p:spPr>
        <p:txBody>
          <a:bodyPr wrap="square" rtlCol="0">
            <a:spAutoFit/>
          </a:bodyPr>
          <a:lstStyle/>
          <a:p>
            <a:pPr algn="ctr"/>
            <a:r>
              <a:rPr lang="ja-JP" altLang="en-US" sz="2000" u="sng" dirty="0" smtClean="0">
                <a:effectLst>
                  <a:outerShdw blurRad="38100" dist="38100" dir="2700000" algn="tl">
                    <a:srgbClr val="000000">
                      <a:alpha val="43137"/>
                    </a:srgbClr>
                  </a:outerShdw>
                </a:effectLst>
                <a:latin typeface="+mj-ea"/>
              </a:rPr>
              <a:t>ストア・イメージは</a:t>
            </a:r>
            <a:r>
              <a:rPr lang="ja-JP" altLang="en-US" sz="2000" u="sng" dirty="0" smtClean="0">
                <a:solidFill>
                  <a:srgbClr val="C00000"/>
                </a:solidFill>
                <a:effectLst>
                  <a:outerShdw blurRad="38100" dist="38100" dir="2700000" algn="tl">
                    <a:srgbClr val="000000">
                      <a:alpha val="43137"/>
                    </a:srgbClr>
                  </a:outerShdw>
                </a:effectLst>
                <a:latin typeface="+mj-ea"/>
              </a:rPr>
              <a:t>店舗</a:t>
            </a:r>
            <a:r>
              <a:rPr lang="ja-JP" altLang="en-US" sz="2000" u="sng" dirty="0" smtClean="0">
                <a:effectLst>
                  <a:outerShdw blurRad="38100" dist="38100" dir="2700000" algn="tl">
                    <a:srgbClr val="000000">
                      <a:alpha val="43137"/>
                    </a:srgbClr>
                  </a:outerShdw>
                </a:effectLst>
                <a:latin typeface="+mj-ea"/>
              </a:rPr>
              <a:t>としてのイメージではなく</a:t>
            </a:r>
            <a:endParaRPr lang="en-US" altLang="ja-JP" sz="2000" u="sng" dirty="0" smtClean="0">
              <a:effectLst>
                <a:outerShdw blurRad="38100" dist="38100" dir="2700000" algn="tl">
                  <a:srgbClr val="000000">
                    <a:alpha val="43137"/>
                  </a:srgbClr>
                </a:outerShdw>
              </a:effectLst>
              <a:latin typeface="+mj-ea"/>
            </a:endParaRPr>
          </a:p>
          <a:p>
            <a:pPr algn="ctr"/>
            <a:r>
              <a:rPr lang="ja-JP" altLang="en-US" sz="2000" u="sng" dirty="0" smtClean="0">
                <a:solidFill>
                  <a:srgbClr val="C00000"/>
                </a:solidFill>
                <a:effectLst>
                  <a:outerShdw blurRad="38100" dist="38100" dir="2700000" algn="tl">
                    <a:srgbClr val="000000">
                      <a:alpha val="43137"/>
                    </a:srgbClr>
                  </a:outerShdw>
                </a:effectLst>
                <a:latin typeface="+mj-ea"/>
              </a:rPr>
              <a:t>企業</a:t>
            </a:r>
            <a:r>
              <a:rPr lang="ja-JP" altLang="en-US" sz="2000" u="sng" dirty="0" smtClean="0">
                <a:effectLst>
                  <a:outerShdw blurRad="38100" dist="38100" dir="2700000" algn="tl">
                    <a:srgbClr val="000000">
                      <a:alpha val="43137"/>
                    </a:srgbClr>
                  </a:outerShdw>
                </a:effectLst>
                <a:latin typeface="+mj-ea"/>
              </a:rPr>
              <a:t>としてのイメージ</a:t>
            </a:r>
            <a:endParaRPr lang="ja-JP" altLang="en-US" sz="2000" u="sng" dirty="0">
              <a:effectLst>
                <a:outerShdw blurRad="38100" dist="38100" dir="2700000" algn="tl">
                  <a:srgbClr val="000000">
                    <a:alpha val="43137"/>
                  </a:srgbClr>
                </a:outerShdw>
              </a:effectLst>
              <a:latin typeface="+mj-ea"/>
            </a:endParaRPr>
          </a:p>
        </p:txBody>
      </p:sp>
    </p:spTree>
    <p:extLst>
      <p:ext uri="{BB962C8B-B14F-4D97-AF65-F5344CB8AC3E}">
        <p14:creationId xmlns:p14="http://schemas.microsoft.com/office/powerpoint/2010/main" xmlns="" val="2553233755"/>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400" dirty="0" smtClean="0"/>
              <a:t>PB</a:t>
            </a:r>
            <a:r>
              <a:rPr lang="ja-JP" altLang="en-US" sz="2400" dirty="0" smtClean="0"/>
              <a:t>のない状態のストア・イメージ</a:t>
            </a:r>
            <a:endParaRPr lang="en-US" altLang="ja-JP" sz="2400" dirty="0" smtClean="0"/>
          </a:p>
          <a:p>
            <a:pPr>
              <a:buNone/>
            </a:pPr>
            <a:r>
              <a:rPr lang="ja-JP" altLang="en-US" sz="2400" dirty="0" smtClean="0"/>
              <a:t>　*</a:t>
            </a:r>
            <a:r>
              <a:rPr lang="en-US" altLang="ja-JP" sz="2400" dirty="0" smtClean="0"/>
              <a:t>PB</a:t>
            </a:r>
            <a:r>
              <a:rPr lang="ja-JP" altLang="en-US" sz="2400" dirty="0" smtClean="0"/>
              <a:t>のない状態でもストア・イメージは存在</a:t>
            </a:r>
            <a:endParaRPr lang="en-US" altLang="ja-JP" sz="2400" dirty="0" smtClean="0"/>
          </a:p>
          <a:p>
            <a:pPr>
              <a:buNone/>
            </a:pPr>
            <a:r>
              <a:rPr lang="ja-JP" altLang="en-US" sz="2400" dirty="0" smtClean="0"/>
              <a:t>　　　</a:t>
            </a:r>
            <a:r>
              <a:rPr lang="en-US" altLang="ja-JP" sz="2400" dirty="0" smtClean="0"/>
              <a:t>NB</a:t>
            </a:r>
            <a:r>
              <a:rPr lang="ja-JP" altLang="en-US" sz="2400" dirty="0" smtClean="0"/>
              <a:t>の品揃え・熾烈な価格競争でわずかな差別化</a:t>
            </a: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lgn="ctr">
              <a:buNone/>
            </a:pPr>
            <a:r>
              <a:rPr lang="en-US" altLang="ja-JP" sz="2400" dirty="0" smtClean="0"/>
              <a:t>PB</a:t>
            </a:r>
            <a:r>
              <a:rPr lang="ja-JP" altLang="en-US" sz="2400" dirty="0" smtClean="0"/>
              <a:t>を展開することにより、ストア・イメージの補強が可能</a:t>
            </a:r>
            <a:endParaRPr lang="en-US" altLang="ja-JP" sz="2400" dirty="0" smtClean="0"/>
          </a:p>
        </p:txBody>
      </p:sp>
      <p:sp>
        <p:nvSpPr>
          <p:cNvPr id="23" name="日付プレースホルダ 22"/>
          <p:cNvSpPr>
            <a:spLocks noGrp="1"/>
          </p:cNvSpPr>
          <p:nvPr>
            <p:ph type="dt" sz="half" idx="10"/>
          </p:nvPr>
        </p:nvSpPr>
        <p:spPr/>
        <p:txBody>
          <a:bodyPr/>
          <a:lstStyle/>
          <a:p>
            <a:fld id="{877CDA26-46CD-4CAE-9DFB-8FC4B736980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19</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6" name="右矢印 15"/>
          <p:cNvSpPr/>
          <p:nvPr/>
        </p:nvSpPr>
        <p:spPr>
          <a:xfrm>
            <a:off x="1187624" y="2492896"/>
            <a:ext cx="216024" cy="360040"/>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1259632" y="2996952"/>
            <a:ext cx="6768752" cy="720080"/>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sz="2400" dirty="0" smtClean="0">
                <a:latin typeface="+mj-ea"/>
                <a:ea typeface="+mj-ea"/>
              </a:rPr>
              <a:t>競争者との決定的な違いにはならないのでは</a:t>
            </a:r>
            <a:endParaRPr kumimoji="1" lang="ja-JP" altLang="en-US" sz="2400" dirty="0">
              <a:latin typeface="+mj-ea"/>
              <a:ea typeface="+mj-ea"/>
            </a:endParaRPr>
          </a:p>
        </p:txBody>
      </p:sp>
      <p:sp>
        <p:nvSpPr>
          <p:cNvPr id="22" name="下矢印 21"/>
          <p:cNvSpPr/>
          <p:nvPr/>
        </p:nvSpPr>
        <p:spPr>
          <a:xfrm>
            <a:off x="4283968" y="3933056"/>
            <a:ext cx="504056" cy="21602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lang="ja-JP" altLang="en-US" dirty="0">
                <a:latin typeface="HG丸ｺﾞｼｯｸM-PRO" pitchFamily="50" charset="-128"/>
                <a:ea typeface="HG丸ｺﾞｼｯｸM-PRO" pitchFamily="50" charset="-128"/>
              </a:rPr>
              <a:t>目次</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descr="C:\Documents and Settings\bc1000795\Local Settings\Temporary Internet Files\Content.IE5\9C43WGEA\MC900423577[1].wmf"/>
          <p:cNvPicPr>
            <a:picLocks noChangeAspect="1" noChangeArrowheads="1"/>
          </p:cNvPicPr>
          <p:nvPr/>
        </p:nvPicPr>
        <p:blipFill>
          <a:blip r:embed="rId2" cstate="print"/>
          <a:srcRect/>
          <a:stretch>
            <a:fillRect/>
          </a:stretch>
        </p:blipFill>
        <p:spPr bwMode="auto">
          <a:xfrm>
            <a:off x="3563888" y="116632"/>
            <a:ext cx="576064" cy="806247"/>
          </a:xfrm>
          <a:prstGeom prst="rect">
            <a:avLst/>
          </a:prstGeom>
          <a:noFill/>
        </p:spPr>
      </p:pic>
      <p:sp>
        <p:nvSpPr>
          <p:cNvPr id="12" name="コンテンツ プレースホルダ 11"/>
          <p:cNvSpPr>
            <a:spLocks noGrp="1"/>
          </p:cNvSpPr>
          <p:nvPr>
            <p:ph idx="1"/>
          </p:nvPr>
        </p:nvSpPr>
        <p:spPr/>
        <p:txBody>
          <a:bodyPr>
            <a:normAutofit/>
          </a:bodyPr>
          <a:lstStyle/>
          <a:p>
            <a:r>
              <a:rPr kumimoji="1" lang="ja-JP" altLang="en-US" dirty="0" smtClean="0"/>
              <a:t>問題意識</a:t>
            </a:r>
            <a:endParaRPr kumimoji="1" lang="en-US" altLang="ja-JP" dirty="0" smtClean="0"/>
          </a:p>
          <a:p>
            <a:r>
              <a:rPr kumimoji="1" lang="ja-JP" altLang="en-US" dirty="0" smtClean="0"/>
              <a:t>研究目的</a:t>
            </a:r>
            <a:endParaRPr kumimoji="1" lang="en-US" altLang="ja-JP" dirty="0" smtClean="0"/>
          </a:p>
          <a:p>
            <a:r>
              <a:rPr lang="ja-JP" altLang="en-US" dirty="0"/>
              <a:t>仮説の</a:t>
            </a:r>
            <a:r>
              <a:rPr lang="ja-JP" altLang="en-US" dirty="0" smtClean="0"/>
              <a:t>導出</a:t>
            </a:r>
            <a:r>
              <a:rPr lang="ja-JP" altLang="en-US" dirty="0"/>
              <a:t>・</a:t>
            </a:r>
            <a:r>
              <a:rPr kumimoji="1" lang="ja-JP" altLang="en-US" dirty="0" smtClean="0"/>
              <a:t>仮説</a:t>
            </a:r>
            <a:endParaRPr kumimoji="1" lang="en-US" altLang="ja-JP" dirty="0" smtClean="0"/>
          </a:p>
          <a:p>
            <a:r>
              <a:rPr lang="ja-JP" altLang="en-US" dirty="0" smtClean="0"/>
              <a:t>仮説の検証</a:t>
            </a:r>
            <a:endParaRPr lang="en-US" altLang="ja-JP" dirty="0" smtClean="0"/>
          </a:p>
          <a:p>
            <a:r>
              <a:rPr kumimoji="1" lang="ja-JP" altLang="en-US" dirty="0" smtClean="0"/>
              <a:t>インプリケーション</a:t>
            </a:r>
            <a:endParaRPr kumimoji="1" lang="en-US" altLang="ja-JP" dirty="0" smtClean="0"/>
          </a:p>
          <a:p>
            <a:r>
              <a:rPr lang="ja-JP" altLang="en-US" dirty="0"/>
              <a:t>参考</a:t>
            </a:r>
            <a:r>
              <a:rPr lang="ja-JP" altLang="en-US" dirty="0" smtClean="0"/>
              <a:t>文献</a:t>
            </a:r>
            <a:r>
              <a:rPr lang="ja-JP" altLang="en-US" dirty="0"/>
              <a:t>一覧</a:t>
            </a:r>
            <a:endParaRPr kumimoji="1" lang="ja-JP" altLang="en-US" dirty="0"/>
          </a:p>
        </p:txBody>
      </p:sp>
      <p:pic>
        <p:nvPicPr>
          <p:cNvPr id="2061" name="Picture 13" descr="C:\Documents and Settings\bc1000795\Local Settings\Temporary Internet Files\Content.IE5\9C43WGEA\MC900037212[1].wmf"/>
          <p:cNvPicPr>
            <a:picLocks noChangeAspect="1" noChangeArrowheads="1"/>
          </p:cNvPicPr>
          <p:nvPr/>
        </p:nvPicPr>
        <p:blipFill>
          <a:blip r:embed="rId3" cstate="print"/>
          <a:srcRect/>
          <a:stretch>
            <a:fillRect/>
          </a:stretch>
        </p:blipFill>
        <p:spPr bwMode="auto">
          <a:xfrm>
            <a:off x="6372200" y="1484784"/>
            <a:ext cx="2538019" cy="1682800"/>
          </a:xfrm>
          <a:prstGeom prst="rect">
            <a:avLst/>
          </a:prstGeom>
          <a:noFill/>
        </p:spPr>
      </p:pic>
      <p:sp>
        <p:nvSpPr>
          <p:cNvPr id="23" name="日付プレースホルダ 22"/>
          <p:cNvSpPr>
            <a:spLocks noGrp="1"/>
          </p:cNvSpPr>
          <p:nvPr>
            <p:ph type="dt" sz="half" idx="10"/>
          </p:nvPr>
        </p:nvSpPr>
        <p:spPr/>
        <p:txBody>
          <a:bodyPr/>
          <a:lstStyle/>
          <a:p>
            <a:fld id="{B23081DF-9990-4E71-9EEA-0237BC46DEE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a:t>
            </a:fld>
            <a:endParaRPr kumimoji="1" lang="ja-JP" altLang="en-US"/>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ストア・ロイヤルティの形成には</a:t>
            </a:r>
            <a:r>
              <a:rPr lang="en-US" altLang="ja-JP" sz="2400" dirty="0" smtClean="0"/>
              <a:t>…</a:t>
            </a:r>
          </a:p>
          <a:p>
            <a:pPr>
              <a:buNone/>
            </a:pPr>
            <a:r>
              <a:rPr lang="ja-JP" altLang="en-US" sz="2000" dirty="0" smtClean="0"/>
              <a:t>　*その系列店の</a:t>
            </a:r>
            <a:r>
              <a:rPr lang="ja-JP" altLang="en-US" sz="2000" dirty="0" smtClean="0">
                <a:solidFill>
                  <a:srgbClr val="FF0000"/>
                </a:solidFill>
              </a:rPr>
              <a:t>イメージの形成</a:t>
            </a:r>
            <a:r>
              <a:rPr lang="ja-JP" altLang="en-US" sz="2000" dirty="0" smtClean="0"/>
              <a:t>が必要不可欠</a:t>
            </a:r>
            <a:endParaRPr lang="en-US" altLang="ja-JP" sz="2000" dirty="0" smtClean="0"/>
          </a:p>
          <a:p>
            <a:pPr>
              <a:buNone/>
            </a:pPr>
            <a:endParaRPr lang="en-US" altLang="ja-JP" sz="2000" dirty="0" smtClean="0"/>
          </a:p>
          <a:p>
            <a:pPr>
              <a:buNone/>
            </a:pPr>
            <a:r>
              <a:rPr lang="ja-JP" altLang="en-US" sz="2000" dirty="0" smtClean="0"/>
              <a:t>　*</a:t>
            </a:r>
            <a:r>
              <a:rPr lang="en-US" altLang="ja-JP" sz="2000" dirty="0" smtClean="0"/>
              <a:t>PB…</a:t>
            </a:r>
            <a:r>
              <a:rPr lang="ja-JP" altLang="en-US" sz="2000" dirty="0" smtClean="0"/>
              <a:t>当該小売系列店のみが取り扱う商品</a:t>
            </a:r>
            <a:endParaRPr lang="en-US" altLang="ja-JP" sz="2000" dirty="0" smtClean="0"/>
          </a:p>
        </p:txBody>
      </p:sp>
      <p:sp>
        <p:nvSpPr>
          <p:cNvPr id="23" name="日付プレースホルダ 22"/>
          <p:cNvSpPr>
            <a:spLocks noGrp="1"/>
          </p:cNvSpPr>
          <p:nvPr>
            <p:ph type="dt" sz="half" idx="10"/>
          </p:nvPr>
        </p:nvSpPr>
        <p:spPr/>
        <p:txBody>
          <a:bodyPr/>
          <a:lstStyle/>
          <a:p>
            <a:fld id="{5C7FF34E-E817-4B5E-BE48-DD943FA82DA3}"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20</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3" name="角丸四角形 12"/>
          <p:cNvSpPr/>
          <p:nvPr/>
        </p:nvSpPr>
        <p:spPr>
          <a:xfrm>
            <a:off x="755576" y="3356992"/>
            <a:ext cx="7992888" cy="288032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en-US" altLang="ja-JP" sz="2000" dirty="0" smtClean="0">
                <a:latin typeface="+mj-ea"/>
                <a:ea typeface="+mj-ea"/>
              </a:rPr>
              <a:t>PB</a:t>
            </a:r>
            <a:r>
              <a:rPr kumimoji="1" lang="ja-JP" altLang="en-US" sz="2000" dirty="0" smtClean="0">
                <a:latin typeface="+mj-ea"/>
                <a:ea typeface="+mj-ea"/>
              </a:rPr>
              <a:t>を取り扱うことによって、</a:t>
            </a:r>
            <a:endParaRPr kumimoji="1" lang="en-US" altLang="ja-JP" sz="2000" dirty="0" smtClean="0">
              <a:latin typeface="+mj-ea"/>
              <a:ea typeface="+mj-ea"/>
            </a:endParaRPr>
          </a:p>
          <a:p>
            <a:pPr algn="ctr"/>
            <a:r>
              <a:rPr kumimoji="1" lang="ja-JP" altLang="en-US" sz="2000" dirty="0" smtClean="0">
                <a:latin typeface="+mj-ea"/>
                <a:ea typeface="+mj-ea"/>
              </a:rPr>
              <a:t>他の小売店と差別化をはかることが可能</a:t>
            </a:r>
            <a:endParaRPr kumimoji="1" lang="en-US" altLang="ja-JP" sz="2000" dirty="0" smtClean="0">
              <a:latin typeface="+mj-ea"/>
              <a:ea typeface="+mj-ea"/>
            </a:endParaRPr>
          </a:p>
          <a:p>
            <a:pPr algn="ctr"/>
            <a:endParaRPr lang="en-US" altLang="ja-JP" sz="2000" dirty="0" smtClean="0">
              <a:latin typeface="+mj-ea"/>
              <a:ea typeface="+mj-ea"/>
            </a:endParaRPr>
          </a:p>
          <a:p>
            <a:pPr algn="ctr"/>
            <a:endParaRPr kumimoji="1" lang="en-US" altLang="ja-JP" sz="2000" dirty="0" smtClean="0">
              <a:latin typeface="+mj-ea"/>
              <a:ea typeface="+mj-ea"/>
            </a:endParaRPr>
          </a:p>
          <a:p>
            <a:pPr algn="ctr"/>
            <a:r>
              <a:rPr kumimoji="1" lang="en-US" altLang="ja-JP" sz="2000" dirty="0" smtClean="0">
                <a:latin typeface="+mj-ea"/>
                <a:ea typeface="+mj-ea"/>
              </a:rPr>
              <a:t>PB</a:t>
            </a:r>
            <a:r>
              <a:rPr kumimoji="1" lang="ja-JP" altLang="en-US" sz="2000" dirty="0" smtClean="0">
                <a:latin typeface="+mj-ea"/>
                <a:ea typeface="+mj-ea"/>
              </a:rPr>
              <a:t>は</a:t>
            </a:r>
            <a:r>
              <a:rPr kumimoji="1" lang="en-US" altLang="ja-JP" sz="2000" dirty="0" smtClean="0">
                <a:latin typeface="+mj-ea"/>
                <a:ea typeface="+mj-ea"/>
              </a:rPr>
              <a:t>NB</a:t>
            </a:r>
            <a:r>
              <a:rPr kumimoji="1" lang="ja-JP" altLang="en-US" sz="2000" dirty="0" smtClean="0">
                <a:latin typeface="+mj-ea"/>
                <a:ea typeface="+mj-ea"/>
              </a:rPr>
              <a:t>よりもストア・イメージ、その後のストア・ロイヤルティの形成に影響を与えられるのでは？</a:t>
            </a:r>
            <a:endParaRPr kumimoji="1" lang="en-US" altLang="ja-JP" sz="2000" dirty="0" smtClean="0">
              <a:latin typeface="+mj-ea"/>
              <a:ea typeface="+mj-ea"/>
            </a:endParaRPr>
          </a:p>
        </p:txBody>
      </p:sp>
      <p:sp>
        <p:nvSpPr>
          <p:cNvPr id="14" name="下矢印 13"/>
          <p:cNvSpPr/>
          <p:nvPr/>
        </p:nvSpPr>
        <p:spPr>
          <a:xfrm>
            <a:off x="4499992" y="4725144"/>
            <a:ext cx="432048" cy="216024"/>
          </a:xfrm>
          <a:prstGeom prst="downArrow">
            <a:avLst/>
          </a:prstGeom>
          <a:solidFill>
            <a:srgbClr val="C00000"/>
          </a:solid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pPr marL="0" indent="0">
              <a:buNone/>
            </a:pPr>
            <a:r>
              <a:rPr lang="ja-JP" altLang="en-US" sz="2400" dirty="0"/>
              <a:t>　</a:t>
            </a:r>
            <a:endParaRPr lang="en-US" altLang="ja-JP" sz="2400" dirty="0" smtClean="0"/>
          </a:p>
        </p:txBody>
      </p:sp>
      <p:sp>
        <p:nvSpPr>
          <p:cNvPr id="23" name="日付プレースホルダ 22"/>
          <p:cNvSpPr>
            <a:spLocks noGrp="1"/>
          </p:cNvSpPr>
          <p:nvPr>
            <p:ph type="dt" sz="half" idx="10"/>
          </p:nvPr>
        </p:nvSpPr>
        <p:spPr/>
        <p:txBody>
          <a:bodyPr/>
          <a:lstStyle/>
          <a:p>
            <a:fld id="{6958D9C2-6E38-40D9-A578-ED239B8180C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21</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研究目的</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987824" y="116632"/>
            <a:ext cx="576064" cy="806247"/>
          </a:xfrm>
          <a:prstGeom prst="rect">
            <a:avLst/>
          </a:prstGeom>
          <a:noFill/>
        </p:spPr>
      </p:pic>
      <p:sp>
        <p:nvSpPr>
          <p:cNvPr id="2" name="対角する 2 つの角を切り取った四角形 1"/>
          <p:cNvSpPr/>
          <p:nvPr/>
        </p:nvSpPr>
        <p:spPr>
          <a:xfrm>
            <a:off x="692319" y="2276872"/>
            <a:ext cx="7799744" cy="3384376"/>
          </a:xfrm>
          <a:prstGeom prst="snip2DiagRect">
            <a:avLst>
              <a:gd name="adj1" fmla="val 0"/>
              <a:gd name="adj2" fmla="val 16667"/>
            </a:avLst>
          </a:prstGeom>
          <a:ln w="76200" cmpd="thickThin"/>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ja-JP" sz="3600" dirty="0" smtClean="0">
                <a:latin typeface="+mj-ea"/>
                <a:ea typeface="+mj-ea"/>
              </a:rPr>
              <a:t>PB</a:t>
            </a:r>
            <a:r>
              <a:rPr lang="ja-JP" altLang="en-US" sz="3600" dirty="0" smtClean="0">
                <a:latin typeface="+mj-ea"/>
                <a:ea typeface="+mj-ea"/>
              </a:rPr>
              <a:t>がストア・イメージに与える影響とストア・ロイヤルティとの関連性を明らかにする。</a:t>
            </a:r>
            <a:endParaRPr lang="en-US" altLang="ja-JP" sz="3600" dirty="0" smtClean="0">
              <a:latin typeface="+mj-ea"/>
              <a:ea typeface="+mj-ea"/>
            </a:endParaRPr>
          </a:p>
        </p:txBody>
      </p:sp>
    </p:spTree>
    <p:extLst>
      <p:ext uri="{BB962C8B-B14F-4D97-AF65-F5344CB8AC3E}">
        <p14:creationId xmlns="" xmlns:p14="http://schemas.microsoft.com/office/powerpoint/2010/main" val="404102528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ストア・ロイヤルティ</a:t>
            </a:r>
            <a:r>
              <a:rPr lang="en-US" altLang="ja-JP" sz="2400" dirty="0" smtClean="0"/>
              <a:t>…</a:t>
            </a:r>
            <a:r>
              <a:rPr lang="ja-JP" altLang="en-US" sz="2400" dirty="0" smtClean="0"/>
              <a:t>「作る」「高める」の</a:t>
            </a:r>
            <a:r>
              <a:rPr lang="en-US" altLang="ja-JP" sz="2400" dirty="0" smtClean="0"/>
              <a:t>2</a:t>
            </a:r>
            <a:r>
              <a:rPr lang="ja-JP" altLang="en-US" sz="2400" dirty="0" smtClean="0"/>
              <a:t>段階</a:t>
            </a:r>
            <a:endParaRPr lang="en-US" altLang="ja-JP" sz="2400" dirty="0" smtClean="0"/>
          </a:p>
        </p:txBody>
      </p:sp>
      <p:sp>
        <p:nvSpPr>
          <p:cNvPr id="23" name="日付プレースホルダ 22"/>
          <p:cNvSpPr>
            <a:spLocks noGrp="1"/>
          </p:cNvSpPr>
          <p:nvPr>
            <p:ph type="dt" sz="half" idx="10"/>
          </p:nvPr>
        </p:nvSpPr>
        <p:spPr/>
        <p:txBody>
          <a:bodyPr/>
          <a:lstStyle/>
          <a:p>
            <a:fld id="{D3C1260A-6FBB-43CD-8EC7-E458CCD52618}"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22</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graphicFrame>
        <p:nvGraphicFramePr>
          <p:cNvPr id="27" name="図表 26"/>
          <p:cNvGraphicFramePr/>
          <p:nvPr/>
        </p:nvGraphicFramePr>
        <p:xfrm>
          <a:off x="683568" y="2173312"/>
          <a:ext cx="8136904"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左中かっこ 13"/>
          <p:cNvSpPr/>
          <p:nvPr/>
        </p:nvSpPr>
        <p:spPr>
          <a:xfrm rot="5400000">
            <a:off x="2339752" y="1772816"/>
            <a:ext cx="648072" cy="2808312"/>
          </a:xfrm>
          <a:prstGeom prst="leftBrace">
            <a:avLst/>
          </a:prstGeom>
          <a:ln w="762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 name="左中かっこ 15"/>
          <p:cNvSpPr/>
          <p:nvPr/>
        </p:nvSpPr>
        <p:spPr>
          <a:xfrm rot="5400000">
            <a:off x="6588224" y="1772816"/>
            <a:ext cx="648072" cy="2808312"/>
          </a:xfrm>
          <a:prstGeom prst="leftBrace">
            <a:avLst/>
          </a:prstGeom>
          <a:ln w="762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テキスト ボックス 16"/>
          <p:cNvSpPr txBox="1"/>
          <p:nvPr/>
        </p:nvSpPr>
        <p:spPr>
          <a:xfrm>
            <a:off x="1134001" y="2420888"/>
            <a:ext cx="3005951" cy="400110"/>
          </a:xfrm>
          <a:prstGeom prst="rect">
            <a:avLst/>
          </a:prstGeom>
          <a:noFill/>
        </p:spPr>
        <p:txBody>
          <a:bodyPr wrap="none" rtlCol="0">
            <a:spAutoFit/>
          </a:bodyPr>
          <a:lstStyle/>
          <a:p>
            <a:r>
              <a:rPr kumimoji="1" lang="ja-JP" altLang="en-US" sz="2000" dirty="0" smtClean="0">
                <a:effectLst>
                  <a:outerShdw blurRad="38100" dist="38100" dir="2700000" algn="tl">
                    <a:srgbClr val="000000">
                      <a:alpha val="43137"/>
                    </a:srgbClr>
                  </a:outerShdw>
                </a:effectLst>
              </a:rPr>
              <a:t>ロイヤルティを「作る」</a:t>
            </a:r>
            <a:endParaRPr kumimoji="1" lang="ja-JP" altLang="en-US" sz="2000" dirty="0">
              <a:effectLst>
                <a:outerShdw blurRad="38100" dist="38100" dir="2700000" algn="tl">
                  <a:srgbClr val="000000">
                    <a:alpha val="43137"/>
                  </a:srgbClr>
                </a:outerShdw>
              </a:effectLst>
            </a:endParaRPr>
          </a:p>
        </p:txBody>
      </p:sp>
      <p:sp>
        <p:nvSpPr>
          <p:cNvPr id="18" name="テキスト ボックス 17"/>
          <p:cNvSpPr txBox="1"/>
          <p:nvPr/>
        </p:nvSpPr>
        <p:spPr>
          <a:xfrm>
            <a:off x="5270008" y="2420888"/>
            <a:ext cx="3262432" cy="400110"/>
          </a:xfrm>
          <a:prstGeom prst="rect">
            <a:avLst/>
          </a:prstGeom>
          <a:noFill/>
        </p:spPr>
        <p:txBody>
          <a:bodyPr wrap="none" rtlCol="0">
            <a:spAutoFit/>
          </a:bodyPr>
          <a:lstStyle/>
          <a:p>
            <a:r>
              <a:rPr kumimoji="1" lang="ja-JP" altLang="en-US" sz="2000" dirty="0" smtClean="0">
                <a:effectLst>
                  <a:outerShdw blurRad="38100" dist="38100" dir="2700000" algn="tl">
                    <a:srgbClr val="000000">
                      <a:alpha val="43137"/>
                    </a:srgbClr>
                  </a:outerShdw>
                </a:effectLst>
              </a:rPr>
              <a:t>ロイヤルティを「高める」</a:t>
            </a:r>
            <a:endParaRPr kumimoji="1" lang="ja-JP" altLang="en-US" sz="2000" dirty="0">
              <a:effectLst>
                <a:outerShdw blurRad="38100" dist="38100" dir="2700000" algn="tl">
                  <a:srgbClr val="000000">
                    <a:alpha val="43137"/>
                  </a:srgbClr>
                </a:outerShdw>
              </a:effectLst>
            </a:endParaRPr>
          </a:p>
        </p:txBody>
      </p:sp>
      <p:sp>
        <p:nvSpPr>
          <p:cNvPr id="19" name="角丸四角形 18"/>
          <p:cNvSpPr/>
          <p:nvPr/>
        </p:nvSpPr>
        <p:spPr>
          <a:xfrm>
            <a:off x="611560" y="2420888"/>
            <a:ext cx="4104456" cy="2736304"/>
          </a:xfrm>
          <a:prstGeom prst="roundRect">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4788024" y="2420888"/>
            <a:ext cx="4104456" cy="2736304"/>
          </a:xfrm>
          <a:prstGeom prst="roundRect">
            <a:avLst/>
          </a:prstGeom>
          <a:no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483768" y="5157192"/>
            <a:ext cx="360040" cy="216024"/>
          </a:xfrm>
          <a:prstGeom prst="downArrow">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6660232" y="5157192"/>
            <a:ext cx="360040" cy="216024"/>
          </a:xfrm>
          <a:prstGeom prst="downArrow">
            <a:avLst/>
          </a:prstGeom>
          <a:solidFill>
            <a:schemeClr val="tx2">
              <a:lumMod val="5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1187624" y="5445224"/>
            <a:ext cx="2954655" cy="461665"/>
          </a:xfrm>
          <a:prstGeom prst="rect">
            <a:avLst/>
          </a:prstGeom>
          <a:noFill/>
        </p:spPr>
        <p:txBody>
          <a:bodyPr wrap="none" rtlCol="0">
            <a:spAutoFit/>
          </a:bodyPr>
          <a:lstStyle/>
          <a:p>
            <a:r>
              <a:rPr kumimoji="1" lang="ja-JP" altLang="en-US" sz="2400" dirty="0" smtClean="0"/>
              <a:t>中小</a:t>
            </a:r>
            <a:r>
              <a:rPr kumimoji="1" lang="en-US" altLang="ja-JP" sz="2400" dirty="0" smtClean="0"/>
              <a:t>PB</a:t>
            </a:r>
            <a:r>
              <a:rPr kumimoji="1" lang="ja-JP" altLang="en-US" sz="2400" dirty="0" smtClean="0"/>
              <a:t>に必要な要素</a:t>
            </a:r>
            <a:endParaRPr kumimoji="1" lang="ja-JP" altLang="en-US" sz="2400" dirty="0"/>
          </a:p>
        </p:txBody>
      </p:sp>
      <p:sp>
        <p:nvSpPr>
          <p:cNvPr id="26" name="テキスト ボックス 25"/>
          <p:cNvSpPr txBox="1"/>
          <p:nvPr/>
        </p:nvSpPr>
        <p:spPr>
          <a:xfrm>
            <a:off x="5364088" y="5445224"/>
            <a:ext cx="2954655" cy="461665"/>
          </a:xfrm>
          <a:prstGeom prst="rect">
            <a:avLst/>
          </a:prstGeom>
          <a:noFill/>
        </p:spPr>
        <p:txBody>
          <a:bodyPr wrap="none" rtlCol="0">
            <a:spAutoFit/>
          </a:bodyPr>
          <a:lstStyle/>
          <a:p>
            <a:r>
              <a:rPr kumimoji="1" lang="ja-JP" altLang="en-US" sz="2400" dirty="0" smtClean="0"/>
              <a:t>二強</a:t>
            </a:r>
            <a:r>
              <a:rPr kumimoji="1" lang="en-US" altLang="ja-JP" sz="2400" dirty="0" smtClean="0"/>
              <a:t>PB</a:t>
            </a:r>
            <a:r>
              <a:rPr kumimoji="1" lang="ja-JP" altLang="en-US" sz="2400" dirty="0" smtClean="0"/>
              <a:t>に必要な要素</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ロイヤルティを「作る」</a:t>
            </a:r>
            <a:r>
              <a:rPr lang="en-US" altLang="ja-JP" sz="2400" dirty="0" smtClean="0"/>
              <a:t>…</a:t>
            </a:r>
            <a:r>
              <a:rPr lang="ja-JP" altLang="en-US" sz="2400" dirty="0" smtClean="0">
                <a:solidFill>
                  <a:srgbClr val="C00000"/>
                </a:solidFill>
                <a:effectLst>
                  <a:outerShdw blurRad="38100" dist="38100" dir="2700000" algn="tl">
                    <a:srgbClr val="000000">
                      <a:alpha val="43137"/>
                    </a:srgbClr>
                  </a:outerShdw>
                </a:effectLst>
              </a:rPr>
              <a:t>態度的ロイヤルティ</a:t>
            </a:r>
            <a:r>
              <a:rPr lang="ja-JP" altLang="en-US" sz="2400" dirty="0" smtClean="0"/>
              <a:t>の形成</a:t>
            </a:r>
            <a:endParaRPr lang="en-US" altLang="ja-JP" sz="2400" dirty="0" smtClean="0"/>
          </a:p>
          <a:p>
            <a:pPr>
              <a:buNone/>
            </a:pPr>
            <a:r>
              <a:rPr lang="ja-JP" altLang="en-US" sz="2400" dirty="0" smtClean="0"/>
              <a:t>　　⇒認知的ロイヤルティ　＋　感情的ロイヤルティ</a:t>
            </a:r>
            <a:endParaRPr lang="en-US" altLang="ja-JP" sz="2400" dirty="0" smtClean="0"/>
          </a:p>
        </p:txBody>
      </p:sp>
      <p:sp>
        <p:nvSpPr>
          <p:cNvPr id="23" name="日付プレースホルダ 22"/>
          <p:cNvSpPr>
            <a:spLocks noGrp="1"/>
          </p:cNvSpPr>
          <p:nvPr>
            <p:ph type="dt" sz="half" idx="10"/>
          </p:nvPr>
        </p:nvSpPr>
        <p:spPr/>
        <p:txBody>
          <a:bodyPr/>
          <a:lstStyle/>
          <a:p>
            <a:fld id="{CF264384-B233-48BC-A463-5615E2211374}"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23</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8" name="角丸四角形 17"/>
          <p:cNvSpPr/>
          <p:nvPr/>
        </p:nvSpPr>
        <p:spPr>
          <a:xfrm>
            <a:off x="755576" y="2924944"/>
            <a:ext cx="3384376" cy="129614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他の代替案よりも</a:t>
            </a:r>
            <a:endParaRPr kumimoji="1" lang="en-US" altLang="ja-JP" sz="2400" dirty="0" smtClean="0">
              <a:latin typeface="+mj-ea"/>
              <a:ea typeface="+mj-ea"/>
            </a:endParaRPr>
          </a:p>
          <a:p>
            <a:pPr algn="ctr"/>
            <a:r>
              <a:rPr kumimoji="1" lang="ja-JP" altLang="en-US" sz="2400" dirty="0" smtClean="0">
                <a:latin typeface="+mj-ea"/>
                <a:ea typeface="+mj-ea"/>
              </a:rPr>
              <a:t>「好ましい」と認知</a:t>
            </a:r>
            <a:endParaRPr kumimoji="1" lang="ja-JP" altLang="en-US" sz="2400" dirty="0">
              <a:latin typeface="+mj-ea"/>
              <a:ea typeface="+mj-ea"/>
            </a:endParaRPr>
          </a:p>
        </p:txBody>
      </p:sp>
      <p:sp>
        <p:nvSpPr>
          <p:cNvPr id="19" name="角丸四角形 18"/>
          <p:cNvSpPr/>
          <p:nvPr/>
        </p:nvSpPr>
        <p:spPr>
          <a:xfrm>
            <a:off x="5220072" y="2924944"/>
            <a:ext cx="3384376" cy="129614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2400" dirty="0" smtClean="0">
                <a:latin typeface="+mj-ea"/>
                <a:ea typeface="+mj-ea"/>
              </a:rPr>
              <a:t>満足の累積</a:t>
            </a:r>
            <a:endParaRPr kumimoji="1" lang="ja-JP" altLang="en-US" sz="2400" dirty="0">
              <a:latin typeface="+mj-ea"/>
              <a:ea typeface="+mj-ea"/>
            </a:endParaRPr>
          </a:p>
        </p:txBody>
      </p:sp>
      <p:sp>
        <p:nvSpPr>
          <p:cNvPr id="20" name="加算記号 19"/>
          <p:cNvSpPr/>
          <p:nvPr/>
        </p:nvSpPr>
        <p:spPr>
          <a:xfrm>
            <a:off x="4499992" y="3284984"/>
            <a:ext cx="504056" cy="504056"/>
          </a:xfrm>
          <a:prstGeom prst="mathPlu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611560" y="2780928"/>
            <a:ext cx="3672408" cy="1584176"/>
          </a:xfrm>
          <a:prstGeom prst="roundRect">
            <a:avLst/>
          </a:prstGeom>
          <a:no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755576" y="5157192"/>
            <a:ext cx="6408712" cy="584775"/>
          </a:xfrm>
          <a:prstGeom prst="rect">
            <a:avLst/>
          </a:prstGeom>
          <a:noFill/>
        </p:spPr>
        <p:txBody>
          <a:bodyPr wrap="square" rtlCol="0">
            <a:spAutoFit/>
          </a:bodyPr>
          <a:lstStyle/>
          <a:p>
            <a:r>
              <a:rPr kumimoji="1" lang="ja-JP" altLang="en-US" sz="3200" dirty="0" smtClean="0">
                <a:effectLst>
                  <a:outerShdw blurRad="38100" dist="38100" dir="2700000" algn="tl">
                    <a:srgbClr val="000000">
                      <a:alpha val="43137"/>
                    </a:srgbClr>
                  </a:outerShdw>
                </a:effectLst>
              </a:rPr>
              <a:t>差別化によって</a:t>
            </a:r>
            <a:r>
              <a:rPr lang="ja-JP" altLang="en-US" sz="3200" dirty="0">
                <a:effectLst>
                  <a:outerShdw blurRad="38100" dist="38100" dir="2700000" algn="tl">
                    <a:srgbClr val="000000">
                      <a:alpha val="43137"/>
                    </a:srgbClr>
                  </a:outerShdw>
                </a:effectLst>
              </a:rPr>
              <a:t>なされるので</a:t>
            </a:r>
            <a:r>
              <a:rPr lang="ja-JP" altLang="en-US" sz="3200" dirty="0" smtClean="0">
                <a:effectLst>
                  <a:outerShdw blurRad="38100" dist="38100" dir="2700000" algn="tl">
                    <a:srgbClr val="000000">
                      <a:alpha val="43137"/>
                    </a:srgbClr>
                  </a:outerShdw>
                </a:effectLst>
              </a:rPr>
              <a:t>は？</a:t>
            </a:r>
            <a:endParaRPr kumimoji="1" lang="en-US" altLang="ja-JP" sz="3200" dirty="0" smtClean="0">
              <a:effectLst>
                <a:outerShdw blurRad="38100" dist="38100" dir="2700000" algn="tl">
                  <a:srgbClr val="000000">
                    <a:alpha val="43137"/>
                  </a:srgbClr>
                </a:outerShdw>
              </a:effectLst>
            </a:endParaRPr>
          </a:p>
        </p:txBody>
      </p:sp>
      <p:sp>
        <p:nvSpPr>
          <p:cNvPr id="26" name="下矢印 25"/>
          <p:cNvSpPr/>
          <p:nvPr/>
        </p:nvSpPr>
        <p:spPr>
          <a:xfrm>
            <a:off x="2123728" y="4725144"/>
            <a:ext cx="648072" cy="288032"/>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差別化</a:t>
            </a:r>
            <a:r>
              <a:rPr lang="en-US" altLang="ja-JP" sz="2400" dirty="0" smtClean="0"/>
              <a:t>…</a:t>
            </a:r>
            <a:r>
              <a:rPr lang="ja-JP" altLang="en-US" sz="2400" dirty="0" smtClean="0"/>
              <a:t>企業は「</a:t>
            </a:r>
            <a:r>
              <a:rPr lang="ja-JP" altLang="en-US" sz="2400" dirty="0" smtClean="0">
                <a:solidFill>
                  <a:srgbClr val="C00000"/>
                </a:solidFill>
                <a:effectLst>
                  <a:outerShdw blurRad="38100" dist="38100" dir="2700000" algn="tl">
                    <a:srgbClr val="000000">
                      <a:alpha val="43137"/>
                    </a:srgbClr>
                  </a:outerShdw>
                </a:effectLst>
              </a:rPr>
              <a:t>ブランド</a:t>
            </a:r>
            <a:r>
              <a:rPr lang="ja-JP" altLang="en-US" sz="2400" dirty="0" smtClean="0"/>
              <a:t>」を主に用いて行う</a:t>
            </a:r>
            <a:endParaRPr lang="en-US" altLang="ja-JP" sz="2400" dirty="0" smtClean="0"/>
          </a:p>
          <a:p>
            <a:endParaRPr lang="en-US" altLang="ja-JP" sz="1600" dirty="0" smtClean="0"/>
          </a:p>
          <a:p>
            <a:pPr>
              <a:buNone/>
            </a:pPr>
            <a:r>
              <a:rPr lang="ja-JP" altLang="en-US" sz="2400" dirty="0" smtClean="0"/>
              <a:t>　　</a:t>
            </a:r>
            <a:r>
              <a:rPr lang="ja-JP" altLang="en-US" sz="2400" dirty="0" smtClean="0">
                <a:latin typeface="+mj-ea"/>
                <a:ea typeface="+mj-ea"/>
              </a:rPr>
              <a:t>*</a:t>
            </a:r>
            <a:r>
              <a:rPr lang="ja-JP" altLang="en-US" sz="2400" u="sng" dirty="0" smtClean="0">
                <a:latin typeface="+mj-ea"/>
                <a:ea typeface="+mj-ea"/>
              </a:rPr>
              <a:t>ブランド・イメージの形成</a:t>
            </a:r>
            <a:r>
              <a:rPr lang="en-US" altLang="ja-JP" sz="2400" u="sng" dirty="0" smtClean="0">
                <a:latin typeface="+mj-ea"/>
                <a:ea typeface="+mj-ea"/>
              </a:rPr>
              <a:t>…</a:t>
            </a:r>
            <a:r>
              <a:rPr lang="ja-JP" altLang="en-US" sz="2400" u="sng" dirty="0" smtClean="0">
                <a:solidFill>
                  <a:schemeClr val="accent3">
                    <a:lumMod val="75000"/>
                  </a:schemeClr>
                </a:solidFill>
                <a:effectLst>
                  <a:outerShdw blurRad="38100" dist="38100" dir="2700000" algn="tl">
                    <a:srgbClr val="000000">
                      <a:alpha val="43137"/>
                    </a:srgbClr>
                  </a:outerShdw>
                </a:effectLst>
                <a:latin typeface="+mj-ea"/>
                <a:ea typeface="+mj-ea"/>
              </a:rPr>
              <a:t>キューピーの事例</a:t>
            </a:r>
            <a:endParaRPr lang="en-US" altLang="ja-JP" sz="2400" u="sng" dirty="0" smtClean="0">
              <a:solidFill>
                <a:schemeClr val="accent3">
                  <a:lumMod val="75000"/>
                </a:schemeClr>
              </a:solidFill>
              <a:effectLst>
                <a:outerShdw blurRad="38100" dist="38100" dir="2700000" algn="tl">
                  <a:srgbClr val="000000">
                    <a:alpha val="43137"/>
                  </a:srgbClr>
                </a:outerShdw>
              </a:effectLst>
              <a:latin typeface="+mj-ea"/>
              <a:ea typeface="+mj-ea"/>
            </a:endParaRPr>
          </a:p>
          <a:p>
            <a:pPr>
              <a:buNone/>
            </a:pPr>
            <a:r>
              <a:rPr lang="ja-JP" altLang="en-US" sz="2400" dirty="0" smtClean="0">
                <a:latin typeface="+mj-ea"/>
                <a:ea typeface="+mj-ea"/>
              </a:rPr>
              <a:t>　　　</a:t>
            </a:r>
            <a:r>
              <a:rPr lang="ja-JP" altLang="en-US" sz="2400" dirty="0" smtClean="0">
                <a:effectLst>
                  <a:outerShdw blurRad="38100" dist="38100" dir="2700000" algn="tl">
                    <a:srgbClr val="000000">
                      <a:alpha val="43137"/>
                    </a:srgbClr>
                  </a:outerShdw>
                </a:effectLst>
                <a:latin typeface="+mj-ea"/>
                <a:ea typeface="+mj-ea"/>
              </a:rPr>
              <a:t>①一貫したビジュアル活用</a:t>
            </a:r>
            <a:endParaRPr lang="en-US" altLang="ja-JP" sz="2000" dirty="0" smtClean="0">
              <a:latin typeface="+mj-ea"/>
              <a:ea typeface="+mj-ea"/>
            </a:endParaRPr>
          </a:p>
          <a:p>
            <a:pPr>
              <a:buNone/>
            </a:pPr>
            <a:r>
              <a:rPr lang="ja-JP" altLang="en-US" sz="2400" dirty="0" smtClean="0">
                <a:latin typeface="+mj-ea"/>
                <a:ea typeface="+mj-ea"/>
              </a:rPr>
              <a:t>　　　</a:t>
            </a:r>
            <a:r>
              <a:rPr lang="ja-JP" altLang="en-US" sz="2400" dirty="0" smtClean="0">
                <a:effectLst>
                  <a:outerShdw blurRad="38100" dist="38100" dir="2700000" algn="tl">
                    <a:srgbClr val="000000">
                      <a:alpha val="43137"/>
                    </a:srgbClr>
                  </a:outerShdw>
                </a:effectLst>
                <a:latin typeface="+mj-ea"/>
                <a:ea typeface="+mj-ea"/>
              </a:rPr>
              <a:t>②商品の提案でなく、食べ方の提案</a:t>
            </a:r>
            <a:endParaRPr lang="en-US" altLang="ja-JP" sz="2400" dirty="0" smtClean="0">
              <a:effectLst>
                <a:outerShdw blurRad="38100" dist="38100" dir="2700000" algn="tl">
                  <a:srgbClr val="000000">
                    <a:alpha val="43137"/>
                  </a:srgbClr>
                </a:outerShdw>
              </a:effectLst>
              <a:latin typeface="+mj-ea"/>
              <a:ea typeface="+mj-ea"/>
            </a:endParaRPr>
          </a:p>
          <a:p>
            <a:pPr>
              <a:buNone/>
            </a:pPr>
            <a:r>
              <a:rPr lang="ja-JP" altLang="en-US" sz="2400" dirty="0" smtClean="0">
                <a:latin typeface="+mj-ea"/>
                <a:ea typeface="+mj-ea"/>
              </a:rPr>
              <a:t>　　　</a:t>
            </a:r>
            <a:r>
              <a:rPr lang="ja-JP" altLang="en-US" sz="2400" dirty="0" smtClean="0">
                <a:effectLst>
                  <a:outerShdw blurRad="38100" dist="38100" dir="2700000" algn="tl">
                    <a:srgbClr val="000000">
                      <a:alpha val="43137"/>
                    </a:srgbClr>
                  </a:outerShdw>
                </a:effectLst>
                <a:latin typeface="+mj-ea"/>
                <a:ea typeface="+mj-ea"/>
              </a:rPr>
              <a:t>③企業姿勢の明示</a:t>
            </a:r>
            <a:endParaRPr lang="en-US" altLang="ja-JP" sz="2000" dirty="0" smtClean="0">
              <a:latin typeface="+mj-ea"/>
              <a:ea typeface="+mj-ea"/>
            </a:endParaRPr>
          </a:p>
        </p:txBody>
      </p:sp>
      <p:sp>
        <p:nvSpPr>
          <p:cNvPr id="23" name="日付プレースホルダ 22"/>
          <p:cNvSpPr>
            <a:spLocks noGrp="1"/>
          </p:cNvSpPr>
          <p:nvPr>
            <p:ph type="dt" sz="half" idx="10"/>
          </p:nvPr>
        </p:nvSpPr>
        <p:spPr/>
        <p:txBody>
          <a:bodyPr/>
          <a:lstStyle/>
          <a:p>
            <a:fld id="{8EE34040-41E2-4BEE-8F84-5CBA6C6B4041}"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24</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3" name="角丸四角形 12"/>
          <p:cNvSpPr/>
          <p:nvPr/>
        </p:nvSpPr>
        <p:spPr>
          <a:xfrm>
            <a:off x="683568" y="2204864"/>
            <a:ext cx="7776864" cy="2160240"/>
          </a:xfrm>
          <a:prstGeom prst="roundRect">
            <a:avLst/>
          </a:prstGeom>
          <a:noFill/>
          <a:ln w="57150" cmpd="thickThi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3923928" y="3861048"/>
            <a:ext cx="4104456" cy="430887"/>
          </a:xfrm>
          <a:prstGeom prst="rect">
            <a:avLst/>
          </a:prstGeom>
          <a:noFill/>
        </p:spPr>
        <p:txBody>
          <a:bodyPr wrap="square" rtlCol="0">
            <a:spAutoFit/>
          </a:bodyPr>
          <a:lstStyle/>
          <a:p>
            <a:r>
              <a:rPr kumimoji="1" lang="ja-JP" altLang="en-US" sz="1100" dirty="0" smtClean="0"/>
              <a:t>参考：キユーピーに学ぶ「ブランド・イメージの作り方」</a:t>
            </a:r>
            <a:endParaRPr kumimoji="1" lang="en-US" altLang="ja-JP" sz="1100" dirty="0" smtClean="0"/>
          </a:p>
          <a:p>
            <a:r>
              <a:rPr lang="ja-JP" altLang="en-US" sz="1100" dirty="0" smtClean="0"/>
              <a:t>　　</a:t>
            </a:r>
            <a:r>
              <a:rPr lang="en-US" altLang="ja-JP" sz="1100" dirty="0" smtClean="0"/>
              <a:t>http://d.hatena.ne.jp/benchimarking-column/20111027</a:t>
            </a:r>
            <a:endParaRPr kumimoji="1" lang="ja-JP" altLang="en-US" sz="1100" dirty="0"/>
          </a:p>
        </p:txBody>
      </p:sp>
      <p:sp>
        <p:nvSpPr>
          <p:cNvPr id="16" name="屈折矢印 15"/>
          <p:cNvSpPr/>
          <p:nvPr/>
        </p:nvSpPr>
        <p:spPr>
          <a:xfrm rot="5400000">
            <a:off x="1007604" y="4329100"/>
            <a:ext cx="288032" cy="360040"/>
          </a:xfrm>
          <a:prstGeom prst="bentUpArrow">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115616" y="4397042"/>
            <a:ext cx="7109639" cy="1015663"/>
          </a:xfrm>
          <a:prstGeom prst="rect">
            <a:avLst/>
          </a:prstGeom>
          <a:noFill/>
        </p:spPr>
        <p:txBody>
          <a:bodyPr wrap="none" rtlCol="0">
            <a:spAutoFit/>
          </a:bodyPr>
          <a:lstStyle/>
          <a:p>
            <a:pPr algn="ctr"/>
            <a:r>
              <a:rPr kumimoji="1" lang="ja-JP" altLang="en-US" sz="2000" dirty="0" smtClean="0"/>
              <a:t>「キューピー」＝「マヨネーズ」のブランドイメージが確立</a:t>
            </a:r>
            <a:endParaRPr kumimoji="1" lang="en-US" altLang="ja-JP" sz="2000" dirty="0" smtClean="0"/>
          </a:p>
          <a:p>
            <a:pPr algn="ctr"/>
            <a:r>
              <a:rPr lang="ja-JP" altLang="en-US" sz="2000" dirty="0" smtClean="0"/>
              <a:t>＆</a:t>
            </a:r>
            <a:endParaRPr lang="en-US" altLang="ja-JP" sz="2000" dirty="0" smtClean="0"/>
          </a:p>
          <a:p>
            <a:pPr algn="ctr"/>
            <a:r>
              <a:rPr kumimoji="1" lang="ja-JP" altLang="en-US" sz="2000" dirty="0" smtClean="0"/>
              <a:t>家庭用</a:t>
            </a:r>
            <a:r>
              <a:rPr lang="ja-JP" altLang="en-US" sz="2000" dirty="0" smtClean="0"/>
              <a:t>マヨネーズ市場でシェア</a:t>
            </a:r>
            <a:r>
              <a:rPr lang="en-US" altLang="ja-JP" sz="2000" dirty="0" smtClean="0"/>
              <a:t>8</a:t>
            </a:r>
            <a:r>
              <a:rPr lang="ja-JP" altLang="en-US" sz="2000" dirty="0" smtClean="0"/>
              <a:t>割</a:t>
            </a:r>
            <a:endParaRPr kumimoji="1" lang="ja-JP" altLang="en-US" sz="2000" dirty="0"/>
          </a:p>
        </p:txBody>
      </p:sp>
      <p:sp>
        <p:nvSpPr>
          <p:cNvPr id="18" name="下矢印 17"/>
          <p:cNvSpPr/>
          <p:nvPr/>
        </p:nvSpPr>
        <p:spPr>
          <a:xfrm>
            <a:off x="4427984" y="5445224"/>
            <a:ext cx="432048" cy="21602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206777" y="5805264"/>
            <a:ext cx="7109639" cy="461665"/>
          </a:xfrm>
          <a:prstGeom prst="rect">
            <a:avLst/>
          </a:prstGeom>
          <a:noFill/>
        </p:spPr>
        <p:txBody>
          <a:bodyPr wrap="none" rtlCol="0">
            <a:spAutoFit/>
          </a:bodyPr>
          <a:lstStyle/>
          <a:p>
            <a:r>
              <a:rPr kumimoji="1" lang="ja-JP" altLang="en-US" sz="2400" dirty="0" smtClean="0"/>
              <a:t>ブランド・イメージの確立＝</a:t>
            </a:r>
            <a:r>
              <a:rPr kumimoji="1" lang="ja-JP" altLang="en-US" sz="2400" u="sng" dirty="0" smtClean="0">
                <a:effectLst>
                  <a:outerShdw blurRad="38100" dist="38100" dir="2700000" algn="tl">
                    <a:srgbClr val="000000">
                      <a:alpha val="43137"/>
                    </a:srgbClr>
                  </a:outerShdw>
                </a:effectLst>
              </a:rPr>
              <a:t>競争優位性の確立</a:t>
            </a:r>
            <a:r>
              <a:rPr kumimoji="1" lang="ja-JP" altLang="en-US" sz="2400" dirty="0" smtClean="0"/>
              <a:t>に</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ブランド・イメージ</a:t>
            </a:r>
            <a:endParaRPr lang="en-US" altLang="ja-JP" sz="2400" dirty="0" smtClean="0"/>
          </a:p>
          <a:p>
            <a:pPr>
              <a:buNone/>
            </a:pPr>
            <a:r>
              <a:rPr lang="ja-JP" altLang="en-US" sz="2400" dirty="0" smtClean="0"/>
              <a:t>　*</a:t>
            </a:r>
            <a:r>
              <a:rPr lang="en-US" altLang="ja-JP" sz="2400" dirty="0" smtClean="0"/>
              <a:t>PB</a:t>
            </a:r>
            <a:r>
              <a:rPr lang="ja-JP" altLang="en-US" sz="2400" dirty="0" smtClean="0"/>
              <a:t>のブランド・イメージの確立</a:t>
            </a: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r>
              <a:rPr lang="ja-JP" altLang="en-US" sz="2400" dirty="0" smtClean="0"/>
              <a:t>　　　「</a:t>
            </a:r>
            <a:r>
              <a:rPr lang="en-US" altLang="ja-JP" sz="2400" dirty="0" smtClean="0"/>
              <a:t>PB</a:t>
            </a:r>
            <a:r>
              <a:rPr lang="ja-JP" altLang="en-US" sz="2400" dirty="0" smtClean="0"/>
              <a:t>のブランド・イメージ」＝「当該小売企業」</a:t>
            </a:r>
            <a:endParaRPr lang="en-US" altLang="ja-JP" sz="2400" dirty="0" smtClean="0"/>
          </a:p>
        </p:txBody>
      </p:sp>
      <p:sp>
        <p:nvSpPr>
          <p:cNvPr id="23" name="日付プレースホルダ 22"/>
          <p:cNvSpPr>
            <a:spLocks noGrp="1"/>
          </p:cNvSpPr>
          <p:nvPr>
            <p:ph type="dt" sz="half" idx="10"/>
          </p:nvPr>
        </p:nvSpPr>
        <p:spPr/>
        <p:txBody>
          <a:bodyPr/>
          <a:lstStyle/>
          <a:p>
            <a:fld id="{BF8457DE-2044-4974-A288-032F10242CB3}"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25</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4" name="円形吹き出し 13"/>
          <p:cNvSpPr/>
          <p:nvPr/>
        </p:nvSpPr>
        <p:spPr>
          <a:xfrm>
            <a:off x="467544" y="2564904"/>
            <a:ext cx="2664296" cy="1080120"/>
          </a:xfrm>
          <a:prstGeom prst="wedgeEllipseCallout">
            <a:avLst>
              <a:gd name="adj1" fmla="val -24528"/>
              <a:gd name="adj2" fmla="val -61946"/>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latin typeface="+mj-ea"/>
                <a:ea typeface="+mj-ea"/>
              </a:rPr>
              <a:t>排他的に利用</a:t>
            </a:r>
            <a:endParaRPr kumimoji="1" lang="en-US" altLang="ja-JP" dirty="0" smtClean="0">
              <a:latin typeface="+mj-ea"/>
              <a:ea typeface="+mj-ea"/>
            </a:endParaRPr>
          </a:p>
          <a:p>
            <a:pPr algn="ctr"/>
            <a:r>
              <a:rPr kumimoji="1" lang="ja-JP" altLang="en-US" dirty="0" smtClean="0">
                <a:latin typeface="+mj-ea"/>
                <a:ea typeface="+mj-ea"/>
              </a:rPr>
              <a:t>できるブランド</a:t>
            </a:r>
            <a:endParaRPr kumimoji="1" lang="ja-JP" altLang="en-US" dirty="0">
              <a:latin typeface="+mj-ea"/>
              <a:ea typeface="+mj-ea"/>
            </a:endParaRPr>
          </a:p>
        </p:txBody>
      </p:sp>
      <p:sp>
        <p:nvSpPr>
          <p:cNvPr id="17" name="テキスト ボックス 16"/>
          <p:cNvSpPr txBox="1"/>
          <p:nvPr/>
        </p:nvSpPr>
        <p:spPr>
          <a:xfrm>
            <a:off x="827584" y="5157192"/>
            <a:ext cx="7725192" cy="523220"/>
          </a:xfrm>
          <a:prstGeom prst="rect">
            <a:avLst/>
          </a:prstGeom>
          <a:noFill/>
        </p:spPr>
        <p:txBody>
          <a:bodyPr wrap="none" rtlCol="0">
            <a:spAutoFit/>
          </a:bodyPr>
          <a:lstStyle/>
          <a:p>
            <a:r>
              <a:rPr kumimoji="1" lang="ja-JP" altLang="en-US" sz="2800" dirty="0" smtClean="0"/>
              <a:t>当該小売業への差別化されたストア・イメージ</a:t>
            </a:r>
            <a:endParaRPr kumimoji="1" lang="ja-JP" altLang="en-US" sz="2800" dirty="0"/>
          </a:p>
        </p:txBody>
      </p:sp>
      <p:sp>
        <p:nvSpPr>
          <p:cNvPr id="18" name="テキスト ボックス 17"/>
          <p:cNvSpPr txBox="1"/>
          <p:nvPr/>
        </p:nvSpPr>
        <p:spPr>
          <a:xfrm>
            <a:off x="3563888" y="2852936"/>
            <a:ext cx="4493538" cy="523220"/>
          </a:xfrm>
          <a:prstGeom prst="rect">
            <a:avLst/>
          </a:prstGeom>
          <a:noFill/>
        </p:spPr>
        <p:txBody>
          <a:bodyPr wrap="none" rtlCol="0">
            <a:spAutoFit/>
          </a:bodyPr>
          <a:lstStyle/>
          <a:p>
            <a:r>
              <a:rPr kumimoji="1" lang="ja-JP" altLang="en-US" sz="2800" dirty="0" smtClean="0"/>
              <a:t>競争の差別化の有力な手段</a:t>
            </a:r>
            <a:endParaRPr kumimoji="1" lang="ja-JP" altLang="en-US" sz="2800" dirty="0"/>
          </a:p>
        </p:txBody>
      </p:sp>
      <p:sp>
        <p:nvSpPr>
          <p:cNvPr id="19" name="右矢印 18"/>
          <p:cNvSpPr/>
          <p:nvPr/>
        </p:nvSpPr>
        <p:spPr>
          <a:xfrm>
            <a:off x="3275856" y="2924944"/>
            <a:ext cx="216024" cy="432048"/>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4211960" y="4797152"/>
            <a:ext cx="504056" cy="21602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ブランドの構造モデル</a:t>
            </a:r>
            <a:endParaRPr lang="en-US" altLang="ja-JP" sz="2400" dirty="0" smtClean="0"/>
          </a:p>
        </p:txBody>
      </p:sp>
      <p:sp>
        <p:nvSpPr>
          <p:cNvPr id="23" name="日付プレースホルダ 22"/>
          <p:cNvSpPr>
            <a:spLocks noGrp="1"/>
          </p:cNvSpPr>
          <p:nvPr>
            <p:ph type="dt" sz="half" idx="10"/>
          </p:nvPr>
        </p:nvSpPr>
        <p:spPr/>
        <p:txBody>
          <a:bodyPr/>
          <a:lstStyle/>
          <a:p>
            <a:fld id="{A357F30A-ADF5-493E-A4C6-45BC3AD9CD44}"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26</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grpSp>
        <p:nvGrpSpPr>
          <p:cNvPr id="20" name="グループ化 19"/>
          <p:cNvGrpSpPr/>
          <p:nvPr/>
        </p:nvGrpSpPr>
        <p:grpSpPr>
          <a:xfrm>
            <a:off x="611560" y="2708920"/>
            <a:ext cx="7272809" cy="3609111"/>
            <a:chOff x="611560" y="2708920"/>
            <a:chExt cx="7272809" cy="3609111"/>
          </a:xfrm>
        </p:grpSpPr>
        <p:cxnSp>
          <p:nvCxnSpPr>
            <p:cNvPr id="17" name="直線コネクタ 16"/>
            <p:cNvCxnSpPr/>
            <p:nvPr/>
          </p:nvCxnSpPr>
          <p:spPr>
            <a:xfrm rot="5400000">
              <a:off x="-1116631" y="4509120"/>
              <a:ext cx="3600400" cy="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683569" y="6309320"/>
              <a:ext cx="7200800" cy="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683569" y="5229200"/>
              <a:ext cx="2160240" cy="108012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683569" y="4005064"/>
              <a:ext cx="4680520" cy="2304256"/>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683569" y="2708920"/>
              <a:ext cx="7200800" cy="3600400"/>
            </a:xfrm>
            <a:prstGeom prst="line">
              <a:avLst/>
            </a:prstGeom>
            <a:ln w="190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49" name="テキスト ボックス 48"/>
            <p:cNvSpPr txBox="1"/>
            <p:nvPr/>
          </p:nvSpPr>
          <p:spPr>
            <a:xfrm>
              <a:off x="611560" y="5733256"/>
              <a:ext cx="1800493" cy="584775"/>
            </a:xfrm>
            <a:prstGeom prst="rect">
              <a:avLst/>
            </a:prstGeom>
            <a:noFill/>
          </p:spPr>
          <p:txBody>
            <a:bodyPr wrap="none" rtlCol="0">
              <a:spAutoFit/>
            </a:bodyPr>
            <a:lstStyle/>
            <a:p>
              <a:r>
                <a:rPr kumimoji="1" lang="ja-JP" altLang="en-US" dirty="0" smtClean="0"/>
                <a:t>モノ的価値</a:t>
              </a:r>
              <a:endParaRPr kumimoji="1" lang="en-US" altLang="ja-JP" dirty="0" smtClean="0"/>
            </a:p>
            <a:p>
              <a:r>
                <a:rPr lang="en-US" altLang="ja-JP" sz="1400" dirty="0" smtClean="0"/>
                <a:t>(</a:t>
              </a:r>
              <a:r>
                <a:rPr lang="ja-JP" altLang="en-US" sz="1400" dirty="0" smtClean="0"/>
                <a:t>品質・機能・価格</a:t>
              </a:r>
              <a:r>
                <a:rPr lang="en-US" altLang="ja-JP" sz="1400" dirty="0" smtClean="0"/>
                <a:t>)</a:t>
              </a:r>
              <a:endParaRPr kumimoji="1" lang="ja-JP" altLang="en-US" sz="1400" dirty="0"/>
            </a:p>
          </p:txBody>
        </p:sp>
        <p:sp>
          <p:nvSpPr>
            <p:cNvPr id="50" name="テキスト ボックス 49"/>
            <p:cNvSpPr txBox="1"/>
            <p:nvPr/>
          </p:nvSpPr>
          <p:spPr>
            <a:xfrm>
              <a:off x="1403648" y="5076473"/>
              <a:ext cx="2159566" cy="584775"/>
            </a:xfrm>
            <a:prstGeom prst="rect">
              <a:avLst/>
            </a:prstGeom>
            <a:noFill/>
          </p:spPr>
          <p:txBody>
            <a:bodyPr wrap="none" rtlCol="0">
              <a:spAutoFit/>
            </a:bodyPr>
            <a:lstStyle/>
            <a:p>
              <a:r>
                <a:rPr lang="ja-JP" altLang="en-US" dirty="0" smtClean="0"/>
                <a:t>表示</a:t>
              </a:r>
              <a:r>
                <a:rPr kumimoji="1" lang="ja-JP" altLang="en-US" dirty="0" smtClean="0"/>
                <a:t>的価値</a:t>
              </a:r>
              <a:endParaRPr kumimoji="1" lang="en-US" altLang="ja-JP" dirty="0" smtClean="0"/>
            </a:p>
            <a:p>
              <a:r>
                <a:rPr lang="en-US" altLang="ja-JP" sz="1400" dirty="0" smtClean="0"/>
                <a:t>(</a:t>
              </a:r>
              <a:r>
                <a:rPr lang="ja-JP" altLang="en-US" sz="1400" dirty="0" smtClean="0"/>
                <a:t>名称・ロゴ・デザイン</a:t>
              </a:r>
              <a:r>
                <a:rPr lang="en-US" altLang="ja-JP" sz="1400" dirty="0" smtClean="0"/>
                <a:t>)</a:t>
              </a:r>
              <a:endParaRPr kumimoji="1" lang="ja-JP" altLang="en-US" sz="1400" dirty="0"/>
            </a:p>
          </p:txBody>
        </p:sp>
        <p:sp>
          <p:nvSpPr>
            <p:cNvPr id="51" name="テキスト ボックス 50"/>
            <p:cNvSpPr txBox="1"/>
            <p:nvPr/>
          </p:nvSpPr>
          <p:spPr>
            <a:xfrm>
              <a:off x="2542417" y="4274512"/>
              <a:ext cx="2069797" cy="800219"/>
            </a:xfrm>
            <a:prstGeom prst="rect">
              <a:avLst/>
            </a:prstGeom>
            <a:noFill/>
          </p:spPr>
          <p:txBody>
            <a:bodyPr wrap="none" rtlCol="0">
              <a:spAutoFit/>
            </a:bodyPr>
            <a:lstStyle/>
            <a:p>
              <a:r>
                <a:rPr lang="ja-JP" altLang="en-US" dirty="0" smtClean="0"/>
                <a:t>意味</a:t>
              </a:r>
              <a:r>
                <a:rPr kumimoji="1" lang="ja-JP" altLang="en-US" dirty="0" smtClean="0"/>
                <a:t>的価値</a:t>
              </a:r>
              <a:endParaRPr kumimoji="1" lang="en-US" altLang="ja-JP" dirty="0" smtClean="0"/>
            </a:p>
            <a:p>
              <a:r>
                <a:rPr kumimoji="1" lang="en-US" altLang="ja-JP" sz="1400" dirty="0" smtClean="0"/>
                <a:t>(</a:t>
              </a:r>
              <a:r>
                <a:rPr kumimoji="1" lang="ja-JP" altLang="en-US" sz="1400" dirty="0" smtClean="0"/>
                <a:t>イメージ・印象・評価</a:t>
              </a:r>
              <a:endParaRPr kumimoji="1" lang="en-US" altLang="ja-JP" sz="1400" dirty="0" smtClean="0"/>
            </a:p>
            <a:p>
              <a:r>
                <a:rPr lang="ja-JP" altLang="en-US" sz="1400" dirty="0" smtClean="0"/>
                <a:t>愛着・信頼</a:t>
              </a:r>
              <a:r>
                <a:rPr kumimoji="1" lang="en-US" altLang="ja-JP" sz="1400" dirty="0" smtClean="0"/>
                <a:t>)</a:t>
              </a:r>
              <a:endParaRPr kumimoji="1" lang="ja-JP" altLang="en-US" sz="1400" dirty="0"/>
            </a:p>
          </p:txBody>
        </p:sp>
      </p:grpSp>
      <p:sp>
        <p:nvSpPr>
          <p:cNvPr id="52" name="テキスト ボックス 51"/>
          <p:cNvSpPr txBox="1"/>
          <p:nvPr/>
        </p:nvSpPr>
        <p:spPr>
          <a:xfrm>
            <a:off x="2807796" y="2204864"/>
            <a:ext cx="5724644" cy="141577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dirty="0" smtClean="0"/>
              <a:t>表示的価値を付加することで競合他社製品との識別は</a:t>
            </a:r>
            <a:endParaRPr kumimoji="1" lang="en-US" altLang="ja-JP" dirty="0" smtClean="0"/>
          </a:p>
          <a:p>
            <a:r>
              <a:rPr lang="ja-JP" altLang="en-US" dirty="0" smtClean="0"/>
              <a:t>可能になるものの「競争優位性」を生み出すのは、</a:t>
            </a:r>
            <a:endParaRPr lang="en-US" altLang="ja-JP" dirty="0" smtClean="0"/>
          </a:p>
          <a:p>
            <a:r>
              <a:rPr kumimoji="1" lang="ja-JP" altLang="en-US" dirty="0" smtClean="0"/>
              <a:t>名称やロゴマークと結び付いた、ブランド・イメージ</a:t>
            </a:r>
            <a:endParaRPr kumimoji="1" lang="en-US" altLang="ja-JP" dirty="0" smtClean="0"/>
          </a:p>
          <a:p>
            <a:r>
              <a:rPr lang="ja-JP" altLang="en-US" dirty="0" smtClean="0"/>
              <a:t>や評価、愛着、信頼などの「意味的価値」</a:t>
            </a:r>
            <a:endParaRPr lang="en-US" altLang="ja-JP" dirty="0" smtClean="0"/>
          </a:p>
          <a:p>
            <a:pPr algn="r"/>
            <a:r>
              <a:rPr kumimoji="1" lang="ja-JP" altLang="en-US" sz="1100" dirty="0" smtClean="0"/>
              <a:t>参考：</a:t>
            </a:r>
            <a:r>
              <a:rPr kumimoji="1" lang="en-US" altLang="ja-JP" sz="1100" dirty="0" smtClean="0"/>
              <a:t>『</a:t>
            </a:r>
            <a:r>
              <a:rPr kumimoji="1" lang="ja-JP" altLang="en-US" sz="1100" dirty="0" smtClean="0"/>
              <a:t>ブランディング戦略</a:t>
            </a:r>
            <a:r>
              <a:rPr kumimoji="1" lang="en-US" altLang="ja-JP" sz="1100" dirty="0" smtClean="0"/>
              <a:t>』</a:t>
            </a:r>
            <a:endParaRPr kumimoji="1" lang="ja-JP" altLang="en-US" sz="11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ブランドの構造モデル</a:t>
            </a:r>
            <a:endParaRPr lang="en-US" altLang="ja-JP" sz="2400" dirty="0" smtClean="0"/>
          </a:p>
          <a:p>
            <a:pPr marL="0" indent="0">
              <a:buNone/>
            </a:pPr>
            <a:r>
              <a:rPr lang="ja-JP" altLang="en-US" sz="2400" dirty="0"/>
              <a:t>　</a:t>
            </a:r>
            <a:r>
              <a:rPr lang="ja-JP" altLang="en-US" sz="2400" dirty="0" smtClean="0"/>
              <a:t>意味的価値＝</a:t>
            </a:r>
            <a:r>
              <a:rPr lang="ja-JP" altLang="en-US" sz="2400" u="sng" dirty="0" smtClean="0"/>
              <a:t>ブランド・イメージ</a:t>
            </a:r>
            <a:r>
              <a:rPr lang="ja-JP" altLang="en-US" sz="2400" dirty="0" smtClean="0"/>
              <a:t>となる</a:t>
            </a:r>
            <a:endParaRPr lang="en-US" altLang="ja-JP" sz="2400" dirty="0" smtClean="0"/>
          </a:p>
        </p:txBody>
      </p:sp>
      <p:sp>
        <p:nvSpPr>
          <p:cNvPr id="23" name="日付プレースホルダ 22"/>
          <p:cNvSpPr>
            <a:spLocks noGrp="1"/>
          </p:cNvSpPr>
          <p:nvPr>
            <p:ph type="dt" sz="half" idx="10"/>
          </p:nvPr>
        </p:nvSpPr>
        <p:spPr/>
        <p:txBody>
          <a:bodyPr/>
          <a:lstStyle/>
          <a:p>
            <a:fld id="{70DB7FA5-BF96-4726-A1F2-7D0298A406E7}"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27</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2" name="屈折矢印 1"/>
          <p:cNvSpPr/>
          <p:nvPr/>
        </p:nvSpPr>
        <p:spPr>
          <a:xfrm rot="5400000">
            <a:off x="2807804" y="2456892"/>
            <a:ext cx="432048" cy="504056"/>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347864" y="2564904"/>
            <a:ext cx="4801314" cy="461665"/>
          </a:xfrm>
          <a:prstGeom prst="rect">
            <a:avLst/>
          </a:prstGeom>
          <a:noFill/>
        </p:spPr>
        <p:txBody>
          <a:bodyPr wrap="none" rtlCol="0">
            <a:spAutoFit/>
          </a:bodyPr>
          <a:lstStyle/>
          <a:p>
            <a:r>
              <a:rPr kumimoji="1" lang="ja-JP" altLang="en-US" sz="2400" dirty="0" smtClean="0">
                <a:effectLst>
                  <a:outerShdw blurRad="38100" dist="38100" dir="2700000" algn="tl">
                    <a:srgbClr val="000000">
                      <a:alpha val="43137"/>
                    </a:srgbClr>
                  </a:outerShdw>
                </a:effectLst>
              </a:rPr>
              <a:t>ブランド連想</a:t>
            </a:r>
            <a:r>
              <a:rPr kumimoji="1" lang="ja-JP" altLang="en-US" sz="2400" dirty="0" smtClean="0"/>
              <a:t>によって形成される</a:t>
            </a:r>
            <a:endParaRPr kumimoji="1" lang="ja-JP" altLang="en-US" sz="2400" dirty="0"/>
          </a:p>
        </p:txBody>
      </p:sp>
      <p:sp>
        <p:nvSpPr>
          <p:cNvPr id="5" name="正方形/長方形 4"/>
          <p:cNvSpPr/>
          <p:nvPr/>
        </p:nvSpPr>
        <p:spPr>
          <a:xfrm>
            <a:off x="827584" y="3140968"/>
            <a:ext cx="7848872" cy="237626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dirty="0" smtClean="0">
                <a:latin typeface="+mj-ea"/>
                <a:ea typeface="+mj-ea"/>
              </a:rPr>
              <a:t>基本的に、ブランド連想は他社とは異なる</a:t>
            </a:r>
            <a:endParaRPr kumimoji="1" lang="en-US" altLang="ja-JP" sz="2800" dirty="0" smtClean="0">
              <a:latin typeface="+mj-ea"/>
              <a:ea typeface="+mj-ea"/>
            </a:endParaRPr>
          </a:p>
          <a:p>
            <a:pPr algn="ctr"/>
            <a:r>
              <a:rPr kumimoji="1" lang="ja-JP" altLang="en-US" sz="2800" dirty="0" smtClean="0">
                <a:effectLst>
                  <a:outerShdw blurRad="38100" dist="38100" dir="2700000" algn="tl">
                    <a:srgbClr val="000000">
                      <a:alpha val="43137"/>
                    </a:srgbClr>
                  </a:outerShdw>
                </a:effectLst>
                <a:latin typeface="+mj-ea"/>
                <a:ea typeface="+mj-ea"/>
              </a:rPr>
              <a:t>ユニーク</a:t>
            </a:r>
            <a:r>
              <a:rPr kumimoji="1" lang="ja-JP" altLang="en-US" sz="2800" dirty="0" smtClean="0">
                <a:latin typeface="+mj-ea"/>
                <a:ea typeface="+mj-ea"/>
              </a:rPr>
              <a:t>（独自）なものであり、その連想は</a:t>
            </a:r>
            <a:endParaRPr kumimoji="1" lang="en-US" altLang="ja-JP" sz="2800" dirty="0" smtClean="0">
              <a:latin typeface="+mj-ea"/>
              <a:ea typeface="+mj-ea"/>
            </a:endParaRPr>
          </a:p>
          <a:p>
            <a:pPr algn="ctr"/>
            <a:r>
              <a:rPr kumimoji="1" lang="ja-JP" altLang="en-US" sz="2800" dirty="0" smtClean="0">
                <a:effectLst>
                  <a:outerShdw blurRad="38100" dist="38100" dir="2700000" algn="tl">
                    <a:srgbClr val="000000">
                      <a:alpha val="43137"/>
                    </a:srgbClr>
                  </a:outerShdw>
                </a:effectLst>
                <a:latin typeface="+mj-ea"/>
                <a:ea typeface="+mj-ea"/>
              </a:rPr>
              <a:t>強く</a:t>
            </a:r>
            <a:r>
              <a:rPr kumimoji="1" lang="ja-JP" altLang="en-US" sz="2800" dirty="0" smtClean="0">
                <a:latin typeface="+mj-ea"/>
                <a:ea typeface="+mj-ea"/>
              </a:rPr>
              <a:t>、</a:t>
            </a:r>
            <a:r>
              <a:rPr kumimoji="1" lang="ja-JP" altLang="en-US" sz="2800" dirty="0" smtClean="0">
                <a:effectLst>
                  <a:outerShdw blurRad="38100" dist="38100" dir="2700000" algn="tl">
                    <a:srgbClr val="000000">
                      <a:alpha val="43137"/>
                    </a:srgbClr>
                  </a:outerShdw>
                </a:effectLst>
                <a:latin typeface="+mj-ea"/>
                <a:ea typeface="+mj-ea"/>
              </a:rPr>
              <a:t>好ましい</a:t>
            </a:r>
            <a:r>
              <a:rPr kumimoji="1" lang="ja-JP" altLang="en-US" sz="2800" dirty="0" smtClean="0">
                <a:latin typeface="+mj-ea"/>
                <a:ea typeface="+mj-ea"/>
              </a:rPr>
              <a:t>モノであるほうが消費者に</a:t>
            </a:r>
            <a:endParaRPr kumimoji="1" lang="en-US" altLang="ja-JP" sz="2800" dirty="0" smtClean="0">
              <a:latin typeface="+mj-ea"/>
              <a:ea typeface="+mj-ea"/>
            </a:endParaRPr>
          </a:p>
          <a:p>
            <a:pPr algn="ctr"/>
            <a:r>
              <a:rPr kumimoji="1" lang="ja-JP" altLang="en-US" sz="2800" dirty="0" smtClean="0">
                <a:latin typeface="+mj-ea"/>
                <a:ea typeface="+mj-ea"/>
              </a:rPr>
              <a:t>選好されやすい。</a:t>
            </a:r>
            <a:endParaRPr kumimoji="1" lang="ja-JP" altLang="en-US" sz="2800" dirty="0">
              <a:latin typeface="+mj-ea"/>
              <a:ea typeface="+mj-ea"/>
            </a:endParaRPr>
          </a:p>
        </p:txBody>
      </p:sp>
      <p:sp>
        <p:nvSpPr>
          <p:cNvPr id="9" name="テキスト ボックス 8"/>
          <p:cNvSpPr txBox="1"/>
          <p:nvPr/>
        </p:nvSpPr>
        <p:spPr>
          <a:xfrm>
            <a:off x="6516890" y="5255622"/>
            <a:ext cx="2159566" cy="261610"/>
          </a:xfrm>
          <a:prstGeom prst="rect">
            <a:avLst/>
          </a:prstGeom>
          <a:noFill/>
        </p:spPr>
        <p:txBody>
          <a:bodyPr wrap="none" rtlCol="0">
            <a:spAutoFit/>
          </a:bodyPr>
          <a:lstStyle/>
          <a:p>
            <a:r>
              <a:rPr kumimoji="1" lang="ja-JP" altLang="en-US" sz="1100" dirty="0" smtClean="0"/>
              <a:t>参考：</a:t>
            </a:r>
            <a:r>
              <a:rPr kumimoji="1" lang="en-US" altLang="ja-JP" sz="1100" dirty="0" smtClean="0"/>
              <a:t>『</a:t>
            </a:r>
            <a:r>
              <a:rPr kumimoji="1" lang="ja-JP" altLang="en-US" sz="1100" dirty="0" smtClean="0"/>
              <a:t>ブランディング戦略</a:t>
            </a:r>
            <a:r>
              <a:rPr kumimoji="1" lang="en-US" altLang="ja-JP" sz="1100" dirty="0" smtClean="0"/>
              <a:t>』</a:t>
            </a:r>
            <a:endParaRPr kumimoji="1" lang="ja-JP" altLang="en-US" sz="1100" dirty="0"/>
          </a:p>
        </p:txBody>
      </p:sp>
    </p:spTree>
    <p:extLst>
      <p:ext uri="{BB962C8B-B14F-4D97-AF65-F5344CB8AC3E}">
        <p14:creationId xmlns="" xmlns:p14="http://schemas.microsoft.com/office/powerpoint/2010/main" val="316651662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ブランドの構築</a:t>
            </a:r>
            <a:endParaRPr lang="en-US" altLang="ja-JP" sz="2400" dirty="0" smtClean="0"/>
          </a:p>
          <a:p>
            <a:pPr marL="0" indent="0">
              <a:buNone/>
            </a:pPr>
            <a:r>
              <a:rPr lang="ja-JP" altLang="en-US" sz="2400" dirty="0"/>
              <a:t>　</a:t>
            </a:r>
            <a:r>
              <a:rPr lang="ja-JP" altLang="en-US" sz="2400" dirty="0" smtClean="0"/>
              <a:t>*ブランド連想の好ましさ</a:t>
            </a: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a:p>
          <a:p>
            <a:pPr marL="0" indent="0">
              <a:buNone/>
            </a:pPr>
            <a:endParaRPr lang="en-US" altLang="ja-JP" sz="2400" dirty="0" smtClean="0"/>
          </a:p>
          <a:p>
            <a:pPr marL="0" indent="0">
              <a:buNone/>
            </a:pPr>
            <a:r>
              <a:rPr lang="ja-JP" altLang="en-US" sz="2400" dirty="0"/>
              <a:t>　</a:t>
            </a:r>
            <a:r>
              <a:rPr lang="ja-JP" altLang="en-US" sz="2400" dirty="0" smtClean="0"/>
              <a:t>自社</a:t>
            </a:r>
            <a:r>
              <a:rPr lang="en-US" altLang="ja-JP" sz="2400" dirty="0" smtClean="0"/>
              <a:t>PB</a:t>
            </a:r>
            <a:r>
              <a:rPr lang="ja-JP" altLang="en-US" sz="2400" dirty="0" smtClean="0"/>
              <a:t>において</a:t>
            </a:r>
            <a:r>
              <a:rPr lang="en-US" altLang="ja-JP" sz="2400" dirty="0" smtClean="0"/>
              <a:t>…</a:t>
            </a:r>
          </a:p>
          <a:p>
            <a:pPr marL="0" indent="0" algn="ctr">
              <a:buNone/>
            </a:pPr>
            <a:r>
              <a:rPr lang="ja-JP" altLang="en-US" sz="2400" dirty="0" smtClean="0"/>
              <a:t>小売企業に対する親しみ</a:t>
            </a:r>
            <a:endParaRPr lang="en-US" altLang="ja-JP" sz="2400" dirty="0" smtClean="0"/>
          </a:p>
          <a:p>
            <a:pPr marL="0" indent="0">
              <a:buNone/>
            </a:pPr>
            <a:endParaRPr lang="en-US" altLang="ja-JP" sz="2400" dirty="0" smtClean="0"/>
          </a:p>
          <a:p>
            <a:pPr marL="0" indent="0" algn="ctr">
              <a:buNone/>
            </a:pPr>
            <a:r>
              <a:rPr lang="en-US" altLang="ja-JP" sz="2400" dirty="0" smtClean="0"/>
              <a:t>PB</a:t>
            </a:r>
            <a:r>
              <a:rPr lang="ja-JP" altLang="en-US" sz="2400" dirty="0" smtClean="0"/>
              <a:t>に対する親しみに対しても影響</a:t>
            </a:r>
            <a:endParaRPr lang="en-US" altLang="ja-JP" sz="2400" dirty="0"/>
          </a:p>
        </p:txBody>
      </p:sp>
      <p:sp>
        <p:nvSpPr>
          <p:cNvPr id="23" name="日付プレースホルダ 22"/>
          <p:cNvSpPr>
            <a:spLocks noGrp="1"/>
          </p:cNvSpPr>
          <p:nvPr>
            <p:ph type="dt" sz="half" idx="10"/>
          </p:nvPr>
        </p:nvSpPr>
        <p:spPr/>
        <p:txBody>
          <a:bodyPr/>
          <a:lstStyle/>
          <a:p>
            <a:fld id="{F3A49C07-F055-4D22-9D47-38C1F896F9AE}"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28</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3" name="下矢印 12"/>
          <p:cNvSpPr/>
          <p:nvPr/>
        </p:nvSpPr>
        <p:spPr>
          <a:xfrm>
            <a:off x="4355976" y="5229200"/>
            <a:ext cx="504056" cy="288032"/>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971600" y="2564904"/>
            <a:ext cx="7488832" cy="165618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smtClean="0"/>
              <a:t>小売店の棚に並ぶ大企業の製品が売れる理由は、製品として優れているだけでなく、長年にわたって事業を継続し、人々が慣れ親しんでいることから来る「安心感」や「信頼感」という肯定的な印象がブランドと結びついているから</a:t>
            </a:r>
            <a:endParaRPr kumimoji="1" lang="en-US" altLang="ja-JP" sz="2000" dirty="0" smtClean="0"/>
          </a:p>
          <a:p>
            <a:pPr algn="ctr"/>
            <a:endParaRPr kumimoji="1" lang="ja-JP" altLang="en-US" sz="2000" dirty="0"/>
          </a:p>
        </p:txBody>
      </p:sp>
      <p:sp>
        <p:nvSpPr>
          <p:cNvPr id="16" name="テキスト ボックス 15"/>
          <p:cNvSpPr txBox="1"/>
          <p:nvPr/>
        </p:nvSpPr>
        <p:spPr>
          <a:xfrm>
            <a:off x="6012160" y="3933056"/>
            <a:ext cx="2448272" cy="253916"/>
          </a:xfrm>
          <a:prstGeom prst="rect">
            <a:avLst/>
          </a:prstGeom>
          <a:noFill/>
        </p:spPr>
        <p:txBody>
          <a:bodyPr wrap="square" rtlCol="0">
            <a:spAutoFit/>
          </a:bodyPr>
          <a:lstStyle/>
          <a:p>
            <a:r>
              <a:rPr lang="ja-JP" altLang="en-US" sz="1050" dirty="0" smtClean="0"/>
              <a:t>参考：</a:t>
            </a:r>
            <a:r>
              <a:rPr lang="en-US" altLang="ja-JP" sz="1050" dirty="0" smtClean="0"/>
              <a:t>『</a:t>
            </a:r>
            <a:r>
              <a:rPr lang="ja-JP" altLang="en-US" sz="1050" dirty="0" smtClean="0"/>
              <a:t>ブランディング戦略</a:t>
            </a:r>
            <a:r>
              <a:rPr lang="en-US" altLang="ja-JP" sz="1050" dirty="0" smtClean="0"/>
              <a:t>』</a:t>
            </a:r>
            <a:endParaRPr kumimoji="1" lang="ja-JP" altLang="en-US" sz="1050" dirty="0"/>
          </a:p>
        </p:txBody>
      </p:sp>
    </p:spTree>
    <p:extLst>
      <p:ext uri="{BB962C8B-B14F-4D97-AF65-F5344CB8AC3E}">
        <p14:creationId xmlns="" xmlns:p14="http://schemas.microsoft.com/office/powerpoint/2010/main" val="1156225970"/>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ブランドの構築</a:t>
            </a:r>
            <a:endParaRPr lang="en-US" altLang="ja-JP" sz="2400" dirty="0" smtClean="0"/>
          </a:p>
          <a:p>
            <a:pPr marL="0" indent="0">
              <a:buNone/>
            </a:pPr>
            <a:r>
              <a:rPr lang="ja-JP" altLang="en-US" sz="2400" dirty="0"/>
              <a:t>　</a:t>
            </a:r>
            <a:r>
              <a:rPr lang="ja-JP" altLang="en-US" sz="2400" dirty="0" smtClean="0"/>
              <a:t>*ブランド連想のユニークさ</a:t>
            </a:r>
            <a:endParaRPr lang="en-US" altLang="ja-JP" sz="2400" dirty="0" smtClean="0"/>
          </a:p>
          <a:p>
            <a:pPr marL="0" indent="0">
              <a:buNone/>
            </a:pPr>
            <a:endParaRPr lang="en-US" altLang="ja-JP" sz="2400" dirty="0"/>
          </a:p>
          <a:p>
            <a:pPr marL="0" indent="0">
              <a:buNone/>
            </a:pPr>
            <a:endParaRPr lang="en-US" altLang="ja-JP" sz="2400" dirty="0" smtClean="0"/>
          </a:p>
          <a:p>
            <a:pPr marL="0" indent="0">
              <a:buNone/>
            </a:pPr>
            <a:endParaRPr lang="en-US" altLang="ja-JP" sz="2400" dirty="0" smtClean="0"/>
          </a:p>
          <a:p>
            <a:pPr marL="0" indent="0">
              <a:buNone/>
            </a:pPr>
            <a:r>
              <a:rPr lang="ja-JP" altLang="en-US" sz="2400" dirty="0"/>
              <a:t>　</a:t>
            </a:r>
            <a:r>
              <a:rPr lang="en-US" altLang="ja-JP" sz="2400" dirty="0" smtClean="0"/>
              <a:t>PB</a:t>
            </a:r>
            <a:r>
              <a:rPr lang="ja-JP" altLang="en-US" sz="2400" dirty="0" smtClean="0"/>
              <a:t>にコンセプトを付与すること</a:t>
            </a:r>
            <a:endParaRPr lang="en-US" altLang="ja-JP" sz="2400" dirty="0" smtClean="0"/>
          </a:p>
          <a:p>
            <a:pPr marL="0" indent="0">
              <a:buNone/>
            </a:pPr>
            <a:r>
              <a:rPr lang="ja-JP" altLang="en-US" sz="2400" dirty="0"/>
              <a:t>　</a:t>
            </a:r>
            <a:r>
              <a:rPr lang="ja-JP" altLang="en-US" sz="2400" dirty="0" smtClean="0"/>
              <a:t>　例</a:t>
            </a:r>
            <a:r>
              <a:rPr lang="en-US" altLang="ja-JP" sz="2400" dirty="0" smtClean="0"/>
              <a:t>…KEIHOKU</a:t>
            </a:r>
            <a:r>
              <a:rPr lang="ja-JP" altLang="en-US" sz="2400" dirty="0" smtClean="0"/>
              <a:t>「生産者の顔が見える商品」</a:t>
            </a:r>
            <a:endParaRPr lang="en-US" altLang="ja-JP" sz="2400" dirty="0" smtClean="0"/>
          </a:p>
          <a:p>
            <a:pPr marL="0" indent="0">
              <a:buNone/>
            </a:pPr>
            <a:endParaRPr lang="en-US" altLang="ja-JP" sz="2400" dirty="0" smtClean="0"/>
          </a:p>
          <a:p>
            <a:pPr marL="0" indent="0" algn="ctr">
              <a:buNone/>
            </a:pPr>
            <a:r>
              <a:rPr lang="en-US" altLang="ja-JP" sz="2400" dirty="0" smtClean="0"/>
              <a:t>NB…</a:t>
            </a:r>
            <a:r>
              <a:rPr lang="ja-JP" altLang="en-US" sz="2400" dirty="0" smtClean="0"/>
              <a:t>個々の商品にコンセプトは有るものの、</a:t>
            </a:r>
            <a:endParaRPr lang="en-US" altLang="ja-JP" sz="2400" dirty="0" smtClean="0"/>
          </a:p>
          <a:p>
            <a:pPr marL="0" indent="0" algn="ctr">
              <a:buNone/>
            </a:pPr>
            <a:r>
              <a:rPr lang="ja-JP" altLang="en-US" sz="2400" dirty="0" smtClean="0"/>
              <a:t>企業で一貫したコンセプトの訴求はされにくい</a:t>
            </a:r>
            <a:endParaRPr lang="en-US" altLang="ja-JP" sz="2400" dirty="0" smtClean="0"/>
          </a:p>
        </p:txBody>
      </p:sp>
      <p:sp>
        <p:nvSpPr>
          <p:cNvPr id="23" name="日付プレースホルダ 22"/>
          <p:cNvSpPr>
            <a:spLocks noGrp="1"/>
          </p:cNvSpPr>
          <p:nvPr>
            <p:ph type="dt" sz="half" idx="10"/>
          </p:nvPr>
        </p:nvSpPr>
        <p:spPr/>
        <p:txBody>
          <a:bodyPr/>
          <a:lstStyle/>
          <a:p>
            <a:fld id="{A80A0083-6324-4CDD-9985-08B223678EE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29</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0" name="正方形/長方形 9"/>
          <p:cNvSpPr/>
          <p:nvPr/>
        </p:nvSpPr>
        <p:spPr>
          <a:xfrm>
            <a:off x="971600" y="2564904"/>
            <a:ext cx="7488832" cy="10801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smtClean="0"/>
              <a:t>競合製品との差別化については、競合他社にはない、ユニーク（独特）なブランド連想を確立する必要がある。</a:t>
            </a:r>
            <a:endParaRPr kumimoji="1" lang="ja-JP" altLang="en-US" sz="2000" dirty="0"/>
          </a:p>
        </p:txBody>
      </p:sp>
      <p:sp>
        <p:nvSpPr>
          <p:cNvPr id="13" name="上下矢印 12"/>
          <p:cNvSpPr/>
          <p:nvPr/>
        </p:nvSpPr>
        <p:spPr>
          <a:xfrm>
            <a:off x="4355976" y="4653136"/>
            <a:ext cx="432048" cy="504056"/>
          </a:xfrm>
          <a:prstGeom prst="up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屈折矢印 13"/>
          <p:cNvSpPr/>
          <p:nvPr/>
        </p:nvSpPr>
        <p:spPr>
          <a:xfrm rot="5400000">
            <a:off x="2051720" y="5877272"/>
            <a:ext cx="288032" cy="432048"/>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483768" y="5949280"/>
            <a:ext cx="3775393" cy="400110"/>
          </a:xfrm>
          <a:prstGeom prst="rect">
            <a:avLst/>
          </a:prstGeom>
          <a:noFill/>
        </p:spPr>
        <p:txBody>
          <a:bodyPr wrap="none" rtlCol="0">
            <a:spAutoFit/>
          </a:bodyPr>
          <a:lstStyle/>
          <a:p>
            <a:r>
              <a:rPr kumimoji="1" lang="en-US" altLang="ja-JP" sz="2000" dirty="0" smtClean="0"/>
              <a:t>NB</a:t>
            </a:r>
            <a:r>
              <a:rPr kumimoji="1" lang="ja-JP" altLang="en-US" sz="2000" dirty="0" smtClean="0"/>
              <a:t>との</a:t>
            </a:r>
            <a:r>
              <a:rPr kumimoji="1" lang="ja-JP" altLang="en-US" sz="2000" dirty="0" smtClean="0">
                <a:solidFill>
                  <a:srgbClr val="FF0000"/>
                </a:solidFill>
              </a:rPr>
              <a:t>差別化</a:t>
            </a:r>
            <a:r>
              <a:rPr kumimoji="1" lang="ja-JP" altLang="en-US" sz="2000" dirty="0" smtClean="0"/>
              <a:t>の要因になりうる</a:t>
            </a:r>
            <a:endParaRPr kumimoji="1" lang="ja-JP" altLang="en-US" sz="2000" dirty="0"/>
          </a:p>
        </p:txBody>
      </p:sp>
    </p:spTree>
    <p:extLst>
      <p:ext uri="{BB962C8B-B14F-4D97-AF65-F5344CB8AC3E}">
        <p14:creationId xmlns="" xmlns:p14="http://schemas.microsoft.com/office/powerpoint/2010/main" val="150812430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プライベート・ブランド</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0" name="Picture 2" descr="C:\Documents and Settings\bc1000795\Local Settings\Temporary Internet Files\Content.IE5\9C43WGEA\MC900423577[1].wmf"/>
          <p:cNvPicPr>
            <a:picLocks noChangeAspect="1" noChangeArrowheads="1"/>
          </p:cNvPicPr>
          <p:nvPr/>
        </p:nvPicPr>
        <p:blipFill>
          <a:blip r:embed="rId2" cstate="print"/>
          <a:srcRect/>
          <a:stretch>
            <a:fillRect/>
          </a:stretch>
        </p:blipFill>
        <p:spPr bwMode="auto">
          <a:xfrm>
            <a:off x="1043608" y="116632"/>
            <a:ext cx="576064" cy="806247"/>
          </a:xfrm>
          <a:prstGeom prst="rect">
            <a:avLst/>
          </a:prstGeom>
          <a:noFill/>
        </p:spPr>
      </p:pic>
      <p:sp>
        <p:nvSpPr>
          <p:cNvPr id="12" name="コンテンツ プレースホルダ 11"/>
          <p:cNvSpPr>
            <a:spLocks noGrp="1"/>
          </p:cNvSpPr>
          <p:nvPr>
            <p:ph idx="1"/>
          </p:nvPr>
        </p:nvSpPr>
        <p:spPr/>
        <p:txBody>
          <a:bodyPr>
            <a:normAutofit/>
          </a:bodyPr>
          <a:lstStyle/>
          <a:p>
            <a:r>
              <a:rPr kumimoji="1" lang="ja-JP" altLang="en-US" dirty="0" smtClean="0"/>
              <a:t>プライベート・ブランド</a:t>
            </a:r>
            <a:r>
              <a:rPr kumimoji="1" lang="en-US" altLang="ja-JP" dirty="0" smtClean="0"/>
              <a:t>(PB)</a:t>
            </a:r>
          </a:p>
          <a:p>
            <a:pPr>
              <a:buNone/>
            </a:pPr>
            <a:r>
              <a:rPr lang="ja-JP" altLang="en-US" sz="2800" dirty="0" smtClean="0"/>
              <a:t>　*流通業者が開発主体となる。商品は自社およびグループ企業の小売店舗で販売。</a:t>
            </a:r>
            <a:endParaRPr kumimoji="1" lang="ja-JP" altLang="en-US" sz="2800" dirty="0"/>
          </a:p>
        </p:txBody>
      </p:sp>
      <p:sp>
        <p:nvSpPr>
          <p:cNvPr id="23" name="日付プレースホルダ 22"/>
          <p:cNvSpPr>
            <a:spLocks noGrp="1"/>
          </p:cNvSpPr>
          <p:nvPr>
            <p:ph type="dt" sz="half" idx="10"/>
          </p:nvPr>
        </p:nvSpPr>
        <p:spPr/>
        <p:txBody>
          <a:bodyPr/>
          <a:lstStyle/>
          <a:p>
            <a:fld id="{5747434F-F767-4696-A03C-82171AFD00EF}"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a:t>
            </a:fld>
            <a:endParaRPr kumimoji="1" lang="ja-JP" altLang="en-US"/>
          </a:p>
        </p:txBody>
      </p:sp>
      <p:pic>
        <p:nvPicPr>
          <p:cNvPr id="13" name="Picture 2" descr="C:\Documents and Settings\bc1000795\Local Settings\Temporary Internet Files\Content.IE5\0N12KRYR\MC900303909[1].wmf"/>
          <p:cNvPicPr>
            <a:picLocks noChangeAspect="1" noChangeArrowheads="1"/>
          </p:cNvPicPr>
          <p:nvPr/>
        </p:nvPicPr>
        <p:blipFill>
          <a:blip r:embed="rId3" cstate="print"/>
          <a:srcRect/>
          <a:stretch>
            <a:fillRect/>
          </a:stretch>
        </p:blipFill>
        <p:spPr bwMode="auto">
          <a:xfrm>
            <a:off x="611560" y="3861048"/>
            <a:ext cx="1807769" cy="1399032"/>
          </a:xfrm>
          <a:prstGeom prst="rect">
            <a:avLst/>
          </a:prstGeom>
          <a:noFill/>
        </p:spPr>
      </p:pic>
      <p:pic>
        <p:nvPicPr>
          <p:cNvPr id="14" name="Picture 5" descr="C:\Documents and Settings\bc1000795\Local Settings\Temporary Internet Files\Content.IE5\Y98BNTWJ\MC900383614[1].wmf"/>
          <p:cNvPicPr>
            <a:picLocks noChangeAspect="1" noChangeArrowheads="1"/>
          </p:cNvPicPr>
          <p:nvPr/>
        </p:nvPicPr>
        <p:blipFill>
          <a:blip r:embed="rId4" cstate="print"/>
          <a:srcRect/>
          <a:stretch>
            <a:fillRect/>
          </a:stretch>
        </p:blipFill>
        <p:spPr bwMode="auto">
          <a:xfrm>
            <a:off x="7452320" y="4149080"/>
            <a:ext cx="1218199" cy="1041744"/>
          </a:xfrm>
          <a:prstGeom prst="rect">
            <a:avLst/>
          </a:prstGeom>
          <a:noFill/>
        </p:spPr>
      </p:pic>
      <p:sp>
        <p:nvSpPr>
          <p:cNvPr id="15" name="テキスト ボックス 14"/>
          <p:cNvSpPr txBox="1"/>
          <p:nvPr/>
        </p:nvSpPr>
        <p:spPr>
          <a:xfrm>
            <a:off x="4300377" y="4509120"/>
            <a:ext cx="1114409"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kumimoji="1" lang="ja-JP" altLang="en-US"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流通</a:t>
            </a:r>
            <a:r>
              <a:rPr lang="ja-JP" altLang="en-US"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企業</a:t>
            </a:r>
            <a:endParaRPr kumimoji="1" lang="ja-JP" altLang="en-US"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cxnSp>
        <p:nvCxnSpPr>
          <p:cNvPr id="16" name="直線矢印コネクタ 15"/>
          <p:cNvCxnSpPr/>
          <p:nvPr/>
        </p:nvCxnSpPr>
        <p:spPr>
          <a:xfrm>
            <a:off x="2555776" y="4725144"/>
            <a:ext cx="1368152" cy="0"/>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cxnSp>
        <p:nvCxnSpPr>
          <p:cNvPr id="17" name="直線矢印コネクタ 16"/>
          <p:cNvCxnSpPr/>
          <p:nvPr/>
        </p:nvCxnSpPr>
        <p:spPr>
          <a:xfrm>
            <a:off x="5868144" y="4653136"/>
            <a:ext cx="1368152" cy="0"/>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cxnSp>
        <p:nvCxnSpPr>
          <p:cNvPr id="18" name="直線矢印コネクタ 17"/>
          <p:cNvCxnSpPr/>
          <p:nvPr/>
        </p:nvCxnSpPr>
        <p:spPr>
          <a:xfrm flipH="1">
            <a:off x="2555776" y="5229200"/>
            <a:ext cx="1368152" cy="0"/>
          </a:xfrm>
          <a:prstGeom prst="straightConnector1">
            <a:avLst/>
          </a:prstGeom>
          <a:ln w="76200">
            <a:prstDash val="dash"/>
            <a:tailEnd type="arrow"/>
          </a:ln>
        </p:spPr>
        <p:style>
          <a:lnRef idx="3">
            <a:schemeClr val="accent1"/>
          </a:lnRef>
          <a:fillRef idx="0">
            <a:schemeClr val="accent1"/>
          </a:fillRef>
          <a:effectRef idx="2">
            <a:schemeClr val="accent1"/>
          </a:effectRef>
          <a:fontRef idx="minor">
            <a:schemeClr val="tx1"/>
          </a:fontRef>
        </p:style>
      </p:cxnSp>
      <p:sp>
        <p:nvSpPr>
          <p:cNvPr id="19" name="角丸四角形吹き出し 18"/>
          <p:cNvSpPr/>
          <p:nvPr/>
        </p:nvSpPr>
        <p:spPr>
          <a:xfrm>
            <a:off x="2555776" y="4149080"/>
            <a:ext cx="1296144" cy="360040"/>
          </a:xfrm>
          <a:prstGeom prst="wedgeRoundRectCallout">
            <a:avLst>
              <a:gd name="adj1" fmla="val -22493"/>
              <a:gd name="adj2" fmla="val 80427"/>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仕入れ</a:t>
            </a:r>
            <a:endParaRPr kumimoji="1" lang="ja-JP" altLang="en-US" sz="1400" b="1" dirty="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0" name="円形吹き出し 19"/>
          <p:cNvSpPr/>
          <p:nvPr/>
        </p:nvSpPr>
        <p:spPr>
          <a:xfrm>
            <a:off x="5364088" y="3861048"/>
            <a:ext cx="2088232" cy="504056"/>
          </a:xfrm>
          <a:prstGeom prst="wedgeEllipseCallout">
            <a:avLst>
              <a:gd name="adj1" fmla="val -10383"/>
              <a:gd name="adj2" fmla="val 82420"/>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低価格・高品質</a:t>
            </a:r>
            <a:endParaRPr kumimoji="1" lang="en-US" altLang="ja-JP"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a:r>
              <a:rPr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が武器</a:t>
            </a:r>
            <a:endParaRPr kumimoji="1" lang="en-US" altLang="ja-JP"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1" name="角丸四角形吹き出し 20"/>
          <p:cNvSpPr/>
          <p:nvPr/>
        </p:nvSpPr>
        <p:spPr>
          <a:xfrm>
            <a:off x="2555776" y="5575961"/>
            <a:ext cx="1296144" cy="432048"/>
          </a:xfrm>
          <a:prstGeom prst="wedgeRoundRectCallout">
            <a:avLst>
              <a:gd name="adj1" fmla="val 21496"/>
              <a:gd name="adj2" fmla="val -80919"/>
              <a:gd name="adj3" fmla="val 16667"/>
            </a:avLst>
          </a:prstGeom>
          <a:ln>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400" b="1" dirty="0" smtClean="0">
                <a:solidFill>
                  <a:srgbClr val="E62626"/>
                </a:solidFill>
                <a:effectLst>
                  <a:outerShdw blurRad="38100" dist="38100" dir="2700000" algn="tl">
                    <a:srgbClr val="000000">
                      <a:alpha val="43137"/>
                    </a:srgbClr>
                  </a:outerShdw>
                </a:effectLst>
                <a:latin typeface="HG丸ｺﾞｼｯｸM-PRO" pitchFamily="50" charset="-128"/>
                <a:ea typeface="HG丸ｺﾞｼｯｸM-PRO" pitchFamily="50" charset="-128"/>
              </a:rPr>
              <a:t>返品不可能</a:t>
            </a:r>
            <a:endParaRPr kumimoji="1" lang="ja-JP" altLang="en-US" sz="1400" b="1" dirty="0">
              <a:solidFill>
                <a:srgbClr val="E62626"/>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cxnSp>
        <p:nvCxnSpPr>
          <p:cNvPr id="22" name="直線矢印コネクタ 21"/>
          <p:cNvCxnSpPr/>
          <p:nvPr/>
        </p:nvCxnSpPr>
        <p:spPr>
          <a:xfrm flipH="1">
            <a:off x="2555776" y="3861048"/>
            <a:ext cx="1368152" cy="0"/>
          </a:xfrm>
          <a:prstGeom prst="straightConnector1">
            <a:avLst/>
          </a:prstGeom>
          <a:ln w="76200">
            <a:tailEnd type="arrow"/>
          </a:ln>
        </p:spPr>
        <p:style>
          <a:lnRef idx="3">
            <a:schemeClr val="accent2"/>
          </a:lnRef>
          <a:fillRef idx="0">
            <a:schemeClr val="accent2"/>
          </a:fillRef>
          <a:effectRef idx="2">
            <a:schemeClr val="accent2"/>
          </a:effectRef>
          <a:fontRef idx="minor">
            <a:schemeClr val="tx1"/>
          </a:fontRef>
        </p:style>
      </p:cxnSp>
      <p:sp>
        <p:nvSpPr>
          <p:cNvPr id="25" name="角丸四角形吹き出し 24"/>
          <p:cNvSpPr/>
          <p:nvPr/>
        </p:nvSpPr>
        <p:spPr>
          <a:xfrm>
            <a:off x="2411760" y="3212976"/>
            <a:ext cx="1728192" cy="432048"/>
          </a:xfrm>
          <a:prstGeom prst="wedgeRoundRectCallout">
            <a:avLst>
              <a:gd name="adj1" fmla="val 20666"/>
              <a:gd name="adj2" fmla="val 74950"/>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600" b="1" dirty="0" smtClean="0">
                <a:solidFill>
                  <a:schemeClr val="accent2">
                    <a:lumMod val="75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開発 生産 依頼</a:t>
            </a:r>
            <a:endParaRPr kumimoji="1" lang="ja-JP" altLang="en-US" sz="1600" b="1" dirty="0">
              <a:solidFill>
                <a:schemeClr val="accent2">
                  <a:lumMod val="75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6" name="角丸四角形 25"/>
          <p:cNvSpPr/>
          <p:nvPr/>
        </p:nvSpPr>
        <p:spPr>
          <a:xfrm>
            <a:off x="755576" y="3356992"/>
            <a:ext cx="1440160" cy="36004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メーカー</a:t>
            </a:r>
            <a:endParaRPr kumimoji="1" lang="ja-JP" altLang="en-US" sz="1600"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7" name="角丸四角形 26"/>
          <p:cNvSpPr/>
          <p:nvPr/>
        </p:nvSpPr>
        <p:spPr>
          <a:xfrm>
            <a:off x="7308304" y="3356992"/>
            <a:ext cx="1440160" cy="36004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消費者</a:t>
            </a:r>
            <a:endParaRPr kumimoji="1" lang="ja-JP" altLang="en-US" sz="1600"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28" name="十字形 27"/>
          <p:cNvSpPr/>
          <p:nvPr/>
        </p:nvSpPr>
        <p:spPr>
          <a:xfrm rot="2750474">
            <a:off x="2951821" y="4941168"/>
            <a:ext cx="576064" cy="576064"/>
          </a:xfrm>
          <a:prstGeom prst="plus">
            <a:avLst>
              <a:gd name="adj" fmla="val 47409"/>
            </a:avLst>
          </a:prstGeom>
          <a:solidFill>
            <a:srgbClr val="E62626"/>
          </a:solidFill>
          <a:ln>
            <a:solidFill>
              <a:schemeClr val="accent6">
                <a:lumMod val="5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endParaRPr kumimoji="1" lang="ja-JP" altLang="en-US"/>
          </a:p>
        </p:txBody>
      </p:sp>
      <p:sp>
        <p:nvSpPr>
          <p:cNvPr id="29" name="テキスト ボックス 28"/>
          <p:cNvSpPr txBox="1"/>
          <p:nvPr/>
        </p:nvSpPr>
        <p:spPr>
          <a:xfrm>
            <a:off x="5508104" y="5157192"/>
            <a:ext cx="1675459" cy="246221"/>
          </a:xfrm>
          <a:prstGeom prst="rect">
            <a:avLst/>
          </a:prstGeom>
          <a:noFill/>
        </p:spPr>
        <p:txBody>
          <a:bodyPr wrap="none" rtlCol="0">
            <a:spAutoFit/>
          </a:bodyPr>
          <a:lstStyle/>
          <a:p>
            <a:r>
              <a:rPr kumimoji="1" lang="ja-JP" altLang="en-US" sz="1000" dirty="0" smtClean="0"/>
              <a:t>参考：</a:t>
            </a:r>
            <a:r>
              <a:rPr kumimoji="1" lang="en-US" altLang="ja-JP" sz="1000" dirty="0" smtClean="0"/>
              <a:t>『</a:t>
            </a:r>
            <a:r>
              <a:rPr kumimoji="1" lang="ja-JP" altLang="en-US" sz="1000" dirty="0" smtClean="0"/>
              <a:t>流通マーケティング</a:t>
            </a:r>
            <a:r>
              <a:rPr kumimoji="1" lang="en-US" altLang="ja-JP" sz="1000" dirty="0" smtClean="0"/>
              <a:t>』</a:t>
            </a:r>
            <a:endParaRPr kumimoji="1" lang="ja-JP" altLang="en-US" sz="1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strips(downLeft)">
                                      <p:cBhvr>
                                        <p:cTn id="7" dur="750"/>
                                        <p:tgtEl>
                                          <p:spTgt spid="25"/>
                                        </p:tgtEl>
                                      </p:cBhvr>
                                    </p:animEffect>
                                  </p:childTnLst>
                                </p:cTn>
                              </p:par>
                              <p:par>
                                <p:cTn id="8" presetID="18" presetClass="entr" presetSubtype="12"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strips(downLeft)">
                                      <p:cBhvr>
                                        <p:cTn id="10" dur="750"/>
                                        <p:tgtEl>
                                          <p:spTgt spid="22"/>
                                        </p:tgtEl>
                                      </p:cBhvr>
                                    </p:animEffect>
                                  </p:childTnLst>
                                </p:cTn>
                              </p:par>
                            </p:childTnLst>
                          </p:cTn>
                        </p:par>
                        <p:par>
                          <p:cTn id="11" fill="hold">
                            <p:stCondLst>
                              <p:cond delay="750"/>
                            </p:stCondLst>
                            <p:childTnLst>
                              <p:par>
                                <p:cTn id="12" presetID="18" presetClass="entr" presetSubtype="6"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strips(downRight)">
                                      <p:cBhvr>
                                        <p:cTn id="14" dur="750"/>
                                        <p:tgtEl>
                                          <p:spTgt spid="19"/>
                                        </p:tgtEl>
                                      </p:cBhvr>
                                    </p:animEffect>
                                  </p:childTnLst>
                                </p:cTn>
                              </p:par>
                              <p:par>
                                <p:cTn id="15" presetID="18" presetClass="entr" presetSubtype="6"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strips(downRight)">
                                      <p:cBhvr>
                                        <p:cTn id="17" dur="750"/>
                                        <p:tgtEl>
                                          <p:spTgt spid="16"/>
                                        </p:tgtEl>
                                      </p:cBhvr>
                                    </p:animEffect>
                                  </p:childTnLst>
                                </p:cTn>
                              </p:par>
                            </p:childTnLst>
                          </p:cTn>
                        </p:par>
                        <p:par>
                          <p:cTn id="18" fill="hold">
                            <p:stCondLst>
                              <p:cond delay="1500"/>
                            </p:stCondLst>
                            <p:childTnLst>
                              <p:par>
                                <p:cTn id="19" presetID="18" presetClass="entr" presetSubtype="6"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trips(downRight)">
                                      <p:cBhvr>
                                        <p:cTn id="21" dur="750"/>
                                        <p:tgtEl>
                                          <p:spTgt spid="20"/>
                                        </p:tgtEl>
                                      </p:cBhvr>
                                    </p:animEffect>
                                  </p:childTnLst>
                                </p:cTn>
                              </p:par>
                              <p:par>
                                <p:cTn id="22" presetID="18" presetClass="entr" presetSubtype="6"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strips(downRight)">
                                      <p:cBhvr>
                                        <p:cTn id="24" dur="750"/>
                                        <p:tgtEl>
                                          <p:spTgt spid="17"/>
                                        </p:tgtEl>
                                      </p:cBhvr>
                                    </p:animEffect>
                                  </p:childTnLst>
                                </p:cTn>
                              </p:par>
                            </p:childTnLst>
                          </p:cTn>
                        </p:par>
                        <p:par>
                          <p:cTn id="25" fill="hold">
                            <p:stCondLst>
                              <p:cond delay="2250"/>
                            </p:stCondLst>
                            <p:childTnLst>
                              <p:par>
                                <p:cTn id="26" presetID="5" presetClass="entr" presetSubtype="1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heckerboard(across)">
                                      <p:cBhvr>
                                        <p:cTn id="28" dur="750"/>
                                        <p:tgtEl>
                                          <p:spTgt spid="18"/>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750" fill="hold"/>
                                        <p:tgtEl>
                                          <p:spTgt spid="21"/>
                                        </p:tgtEl>
                                        <p:attrNameLst>
                                          <p:attrName>ppt_w</p:attrName>
                                        </p:attrNameLst>
                                      </p:cBhvr>
                                      <p:tavLst>
                                        <p:tav tm="0">
                                          <p:val>
                                            <p:fltVal val="0"/>
                                          </p:val>
                                        </p:tav>
                                        <p:tav tm="100000">
                                          <p:val>
                                            <p:strVal val="#ppt_w"/>
                                          </p:val>
                                        </p:tav>
                                      </p:tavLst>
                                    </p:anim>
                                    <p:anim calcmode="lin" valueType="num">
                                      <p:cBhvr>
                                        <p:cTn id="33" dur="750" fill="hold"/>
                                        <p:tgtEl>
                                          <p:spTgt spid="21"/>
                                        </p:tgtEl>
                                        <p:attrNameLst>
                                          <p:attrName>ppt_h</p:attrName>
                                        </p:attrNameLst>
                                      </p:cBhvr>
                                      <p:tavLst>
                                        <p:tav tm="0">
                                          <p:val>
                                            <p:fltVal val="0"/>
                                          </p:val>
                                        </p:tav>
                                        <p:tav tm="100000">
                                          <p:val>
                                            <p:strVal val="#ppt_h"/>
                                          </p:val>
                                        </p:tav>
                                      </p:tavLst>
                                    </p:anim>
                                    <p:animEffect transition="in" filter="fade">
                                      <p:cBhvr>
                                        <p:cTn id="34" dur="75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750" fill="hold"/>
                                        <p:tgtEl>
                                          <p:spTgt spid="28"/>
                                        </p:tgtEl>
                                        <p:attrNameLst>
                                          <p:attrName>ppt_w</p:attrName>
                                        </p:attrNameLst>
                                      </p:cBhvr>
                                      <p:tavLst>
                                        <p:tav tm="0">
                                          <p:val>
                                            <p:fltVal val="0"/>
                                          </p:val>
                                        </p:tav>
                                        <p:tav tm="100000">
                                          <p:val>
                                            <p:strVal val="#ppt_w"/>
                                          </p:val>
                                        </p:tav>
                                      </p:tavLst>
                                    </p:anim>
                                    <p:anim calcmode="lin" valueType="num">
                                      <p:cBhvr>
                                        <p:cTn id="38" dur="750" fill="hold"/>
                                        <p:tgtEl>
                                          <p:spTgt spid="28"/>
                                        </p:tgtEl>
                                        <p:attrNameLst>
                                          <p:attrName>ppt_h</p:attrName>
                                        </p:attrNameLst>
                                      </p:cBhvr>
                                      <p:tavLst>
                                        <p:tav tm="0">
                                          <p:val>
                                            <p:fltVal val="0"/>
                                          </p:val>
                                        </p:tav>
                                        <p:tav tm="100000">
                                          <p:val>
                                            <p:strVal val="#ppt_h"/>
                                          </p:val>
                                        </p:tav>
                                      </p:tavLst>
                                    </p:anim>
                                    <p:animEffect transition="in" filter="fade">
                                      <p:cBhvr>
                                        <p:cTn id="39" dur="7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5" grpId="0" animBg="1"/>
      <p:bldP spid="2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仮説検証のプロセス</a:t>
            </a:r>
            <a:endParaRPr lang="en-US" altLang="ja-JP" sz="2400" dirty="0" smtClean="0"/>
          </a:p>
        </p:txBody>
      </p:sp>
      <p:sp>
        <p:nvSpPr>
          <p:cNvPr id="23" name="日付プレースホルダ 22"/>
          <p:cNvSpPr>
            <a:spLocks noGrp="1"/>
          </p:cNvSpPr>
          <p:nvPr>
            <p:ph type="dt" sz="half" idx="10"/>
          </p:nvPr>
        </p:nvSpPr>
        <p:spPr/>
        <p:txBody>
          <a:bodyPr/>
          <a:lstStyle/>
          <a:p>
            <a:fld id="{A80A0083-6324-4CDD-9985-08B223678EE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30</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graphicFrame>
        <p:nvGraphicFramePr>
          <p:cNvPr id="17" name="図表 16"/>
          <p:cNvGraphicFramePr/>
          <p:nvPr/>
        </p:nvGraphicFramePr>
        <p:xfrm>
          <a:off x="683568" y="1700808"/>
          <a:ext cx="8208912" cy="46085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角丸四角形吹き出し 12"/>
          <p:cNvSpPr/>
          <p:nvPr/>
        </p:nvSpPr>
        <p:spPr>
          <a:xfrm>
            <a:off x="539552" y="5157192"/>
            <a:ext cx="2520280" cy="1152128"/>
          </a:xfrm>
          <a:prstGeom prst="wedgeRoundRectCallout">
            <a:avLst>
              <a:gd name="adj1" fmla="val -29087"/>
              <a:gd name="adj2" fmla="val -77184"/>
              <a:gd name="adj3" fmla="val 16667"/>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1400" dirty="0" smtClean="0">
                <a:latin typeface="+mj-ea"/>
                <a:ea typeface="+mj-ea"/>
              </a:rPr>
              <a:t>ブランドへの好ましさを</a:t>
            </a:r>
            <a:endParaRPr kumimoji="1" lang="en-US" altLang="ja-JP" sz="1400" dirty="0" smtClean="0">
              <a:latin typeface="+mj-ea"/>
              <a:ea typeface="+mj-ea"/>
            </a:endParaRPr>
          </a:p>
          <a:p>
            <a:r>
              <a:rPr lang="ja-JP" altLang="en-US" sz="1400" dirty="0" smtClean="0">
                <a:latin typeface="+mj-ea"/>
                <a:ea typeface="+mj-ea"/>
              </a:rPr>
              <a:t>・安心感</a:t>
            </a:r>
            <a:endParaRPr lang="en-US" altLang="ja-JP" sz="1400" dirty="0" smtClean="0">
              <a:latin typeface="+mj-ea"/>
              <a:ea typeface="+mj-ea"/>
            </a:endParaRPr>
          </a:p>
          <a:p>
            <a:r>
              <a:rPr kumimoji="1" lang="ja-JP" altLang="en-US" sz="1400" dirty="0" smtClean="0">
                <a:latin typeface="+mj-ea"/>
                <a:ea typeface="+mj-ea"/>
              </a:rPr>
              <a:t>・信頼感</a:t>
            </a:r>
            <a:endParaRPr kumimoji="1" lang="en-US" altLang="ja-JP" sz="1400" dirty="0" smtClean="0">
              <a:latin typeface="+mj-ea"/>
              <a:ea typeface="+mj-ea"/>
            </a:endParaRPr>
          </a:p>
          <a:p>
            <a:r>
              <a:rPr lang="ja-JP" altLang="en-US" sz="1400" dirty="0" smtClean="0">
                <a:latin typeface="+mj-ea"/>
                <a:ea typeface="+mj-ea"/>
              </a:rPr>
              <a:t>・好感　　　</a:t>
            </a:r>
            <a:r>
              <a:rPr lang="ja-JP" altLang="en-US" sz="1400" dirty="0" err="1" smtClean="0">
                <a:latin typeface="+mj-ea"/>
                <a:ea typeface="+mj-ea"/>
              </a:rPr>
              <a:t>の</a:t>
            </a:r>
            <a:r>
              <a:rPr lang="en-US" altLang="ja-JP" sz="1400" dirty="0" smtClean="0">
                <a:latin typeface="+mj-ea"/>
                <a:ea typeface="+mj-ea"/>
              </a:rPr>
              <a:t>3</a:t>
            </a:r>
            <a:r>
              <a:rPr lang="ja-JP" altLang="en-US" sz="1400" dirty="0" err="1" smtClean="0">
                <a:latin typeface="+mj-ea"/>
                <a:ea typeface="+mj-ea"/>
              </a:rPr>
              <a:t>つに</a:t>
            </a:r>
            <a:r>
              <a:rPr lang="ja-JP" altLang="en-US" sz="1400" dirty="0" smtClean="0">
                <a:latin typeface="+mj-ea"/>
                <a:ea typeface="+mj-ea"/>
              </a:rPr>
              <a:t>分類</a:t>
            </a:r>
            <a:endParaRPr lang="en-US" altLang="ja-JP" sz="1400" dirty="0" smtClean="0">
              <a:latin typeface="+mj-ea"/>
              <a:ea typeface="+mj-ea"/>
            </a:endParaRPr>
          </a:p>
        </p:txBody>
      </p:sp>
    </p:spTree>
    <p:extLst>
      <p:ext uri="{BB962C8B-B14F-4D97-AF65-F5344CB8AC3E}">
        <p14:creationId xmlns="" xmlns:p14="http://schemas.microsoft.com/office/powerpoint/2010/main" val="150812430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pPr>
              <a:buNone/>
            </a:pPr>
            <a:r>
              <a:rPr lang="ja-JP" altLang="en-US" sz="2400" dirty="0" smtClean="0"/>
              <a:t>　</a:t>
            </a:r>
            <a:endParaRPr lang="en-US" altLang="ja-JP" sz="2400" dirty="0" smtClean="0"/>
          </a:p>
        </p:txBody>
      </p:sp>
      <p:sp>
        <p:nvSpPr>
          <p:cNvPr id="23" name="日付プレースホルダ 22"/>
          <p:cNvSpPr>
            <a:spLocks noGrp="1"/>
          </p:cNvSpPr>
          <p:nvPr>
            <p:ph type="dt" sz="half" idx="10"/>
          </p:nvPr>
        </p:nvSpPr>
        <p:spPr/>
        <p:txBody>
          <a:bodyPr/>
          <a:lstStyle/>
          <a:p>
            <a:fld id="{98561BAB-5F0C-4600-A715-8F4D9D72E9E0}"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31</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3275856" y="116632"/>
            <a:ext cx="576064" cy="806247"/>
          </a:xfrm>
          <a:prstGeom prst="rect">
            <a:avLst/>
          </a:prstGeom>
          <a:noFill/>
        </p:spPr>
      </p:pic>
      <p:sp>
        <p:nvSpPr>
          <p:cNvPr id="13" name="角丸四角形 12"/>
          <p:cNvSpPr/>
          <p:nvPr/>
        </p:nvSpPr>
        <p:spPr>
          <a:xfrm>
            <a:off x="683568" y="1772816"/>
            <a:ext cx="8136904" cy="42484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sz="3600" dirty="0" smtClean="0">
                <a:latin typeface="+mj-ea"/>
                <a:ea typeface="+mj-ea"/>
              </a:rPr>
              <a:t>PB</a:t>
            </a:r>
            <a:r>
              <a:rPr kumimoji="1" lang="ja-JP" altLang="en-US" sz="3600" dirty="0" smtClean="0">
                <a:latin typeface="+mj-ea"/>
                <a:ea typeface="+mj-ea"/>
              </a:rPr>
              <a:t>のブランド・イメージが確立されるとストア・イメージに正の影響を及ぼし、</a:t>
            </a:r>
            <a:r>
              <a:rPr lang="ja-JP" altLang="en-US" sz="3600" dirty="0" smtClean="0">
                <a:latin typeface="+mj-ea"/>
                <a:ea typeface="+mj-ea"/>
              </a:rPr>
              <a:t>認知</a:t>
            </a:r>
            <a:r>
              <a:rPr kumimoji="1" lang="ja-JP" altLang="en-US" sz="3600" dirty="0" smtClean="0">
                <a:latin typeface="+mj-ea"/>
                <a:ea typeface="+mj-ea"/>
              </a:rPr>
              <a:t>的</a:t>
            </a:r>
            <a:r>
              <a:rPr lang="ja-JP" altLang="en-US" sz="3600" dirty="0" smtClean="0">
                <a:latin typeface="+mj-ea"/>
                <a:ea typeface="+mj-ea"/>
              </a:rPr>
              <a:t>ロイヤルティの</a:t>
            </a:r>
            <a:r>
              <a:rPr kumimoji="1" lang="ja-JP" altLang="en-US" sz="3600" dirty="0" smtClean="0">
                <a:latin typeface="+mj-ea"/>
                <a:ea typeface="+mj-ea"/>
              </a:rPr>
              <a:t>形成を促す</a:t>
            </a:r>
            <a:endParaRPr kumimoji="1" lang="ja-JP" altLang="en-US" sz="3600" dirty="0">
              <a:latin typeface="+mj-ea"/>
              <a:ea typeface="+mj-ea"/>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fontScale="92500" lnSpcReduction="20000"/>
          </a:bodyPr>
          <a:lstStyle/>
          <a:p>
            <a:r>
              <a:rPr lang="ja-JP" altLang="en-US" sz="2400" dirty="0" smtClean="0"/>
              <a:t>仮説①　系１</a:t>
            </a:r>
            <a:endParaRPr lang="en-US" altLang="ja-JP" sz="2400" dirty="0" smtClean="0"/>
          </a:p>
          <a:p>
            <a:pPr>
              <a:buNone/>
            </a:pPr>
            <a:r>
              <a:rPr lang="ja-JP" altLang="en-US" sz="2400" dirty="0" smtClean="0"/>
              <a:t>　⇒</a:t>
            </a:r>
            <a:r>
              <a:rPr lang="en-US" altLang="ja-JP" sz="2400" dirty="0" smtClean="0"/>
              <a:t>1-1</a:t>
            </a:r>
            <a:r>
              <a:rPr lang="ja-JP" altLang="en-US" sz="2400" dirty="0" smtClean="0"/>
              <a:t>　店舗への親しみを感じることによって</a:t>
            </a:r>
            <a:r>
              <a:rPr lang="en-US" altLang="ja-JP" sz="2400" dirty="0" smtClean="0"/>
              <a:t>PB</a:t>
            </a:r>
            <a:r>
              <a:rPr lang="ja-JP" altLang="en-US" sz="2400" dirty="0" smtClean="0"/>
              <a:t>のブランドイメージは確立される</a:t>
            </a:r>
            <a:endParaRPr lang="en-US" altLang="ja-JP" sz="2400" dirty="0" smtClean="0"/>
          </a:p>
          <a:p>
            <a:pPr>
              <a:buNone/>
            </a:pPr>
            <a:r>
              <a:rPr lang="ja-JP" altLang="en-US" sz="2400" dirty="0" smtClean="0"/>
              <a:t>　⇒</a:t>
            </a:r>
            <a:r>
              <a:rPr lang="en-US" altLang="ja-JP" sz="2400" dirty="0" smtClean="0"/>
              <a:t>1-2</a:t>
            </a:r>
            <a:r>
              <a:rPr lang="ja-JP" altLang="en-US" sz="2400" dirty="0" smtClean="0"/>
              <a:t>　</a:t>
            </a:r>
            <a:r>
              <a:rPr lang="en-US" altLang="ja-JP" sz="2400" dirty="0" smtClean="0"/>
              <a:t>PB</a:t>
            </a:r>
            <a:r>
              <a:rPr lang="ja-JP" altLang="en-US" sz="2400" dirty="0" smtClean="0"/>
              <a:t>に一貫したコンセプトを持たせることによって、</a:t>
            </a:r>
            <a:r>
              <a:rPr lang="en-US" altLang="ja-JP" sz="2400" dirty="0" smtClean="0"/>
              <a:t>PB</a:t>
            </a:r>
            <a:r>
              <a:rPr lang="ja-JP" altLang="en-US" sz="2400" dirty="0" smtClean="0"/>
              <a:t>のブランドイメージは確立される</a:t>
            </a:r>
            <a:endParaRPr lang="en-US" altLang="ja-JP" sz="2400" dirty="0" smtClean="0"/>
          </a:p>
          <a:p>
            <a:pPr>
              <a:buNone/>
            </a:pPr>
            <a:endParaRPr lang="en-US" altLang="ja-JP" sz="2400" dirty="0" smtClean="0"/>
          </a:p>
          <a:p>
            <a:r>
              <a:rPr lang="ja-JP" altLang="en-US" sz="2400" dirty="0" smtClean="0"/>
              <a:t>仮説①　系２</a:t>
            </a:r>
            <a:endParaRPr lang="en-US" altLang="ja-JP" sz="2400" dirty="0" smtClean="0"/>
          </a:p>
          <a:p>
            <a:pPr>
              <a:buNone/>
            </a:pPr>
            <a:r>
              <a:rPr lang="ja-JP" altLang="en-US" sz="2400" dirty="0" smtClean="0"/>
              <a:t>　⇒</a:t>
            </a:r>
            <a:r>
              <a:rPr lang="en-US" altLang="ja-JP" sz="2400" dirty="0" smtClean="0"/>
              <a:t>PB</a:t>
            </a:r>
            <a:r>
              <a:rPr lang="ja-JP" altLang="en-US" sz="2400" dirty="0" smtClean="0"/>
              <a:t>のブランド・イメージは小売企業へのイメージに正の影響を与える</a:t>
            </a:r>
            <a:endParaRPr lang="en-US" altLang="ja-JP" sz="2400" dirty="0" smtClean="0"/>
          </a:p>
          <a:p>
            <a:pPr>
              <a:buNone/>
            </a:pPr>
            <a:endParaRPr lang="en-US" altLang="ja-JP" sz="2400" dirty="0"/>
          </a:p>
          <a:p>
            <a:r>
              <a:rPr lang="ja-JP" altLang="en-US" sz="2400" dirty="0" smtClean="0"/>
              <a:t>仮説①　系３</a:t>
            </a:r>
            <a:endParaRPr lang="en-US" altLang="ja-JP" sz="2400" dirty="0" smtClean="0"/>
          </a:p>
          <a:p>
            <a:pPr lvl="0">
              <a:buNone/>
            </a:pPr>
            <a:r>
              <a:rPr lang="ja-JP" altLang="en-US" sz="2400" dirty="0">
                <a:solidFill>
                  <a:prstClr val="black"/>
                </a:solidFill>
              </a:rPr>
              <a:t>　⇒</a:t>
            </a:r>
            <a:r>
              <a:rPr lang="en-US" altLang="ja-JP" sz="2400" dirty="0">
                <a:solidFill>
                  <a:prstClr val="black"/>
                </a:solidFill>
              </a:rPr>
              <a:t>PB</a:t>
            </a:r>
            <a:r>
              <a:rPr lang="ja-JP" altLang="en-US" sz="2400" dirty="0">
                <a:solidFill>
                  <a:prstClr val="black"/>
                </a:solidFill>
              </a:rPr>
              <a:t>を用いたストア・イメージ</a:t>
            </a:r>
            <a:r>
              <a:rPr lang="ja-JP" altLang="en-US" sz="2400" dirty="0" smtClean="0">
                <a:solidFill>
                  <a:prstClr val="black"/>
                </a:solidFill>
              </a:rPr>
              <a:t>は認知的</a:t>
            </a:r>
            <a:r>
              <a:rPr lang="ja-JP" altLang="en-US" sz="2400" dirty="0">
                <a:solidFill>
                  <a:prstClr val="black"/>
                </a:solidFill>
              </a:rPr>
              <a:t>ロイヤルティの形成を</a:t>
            </a:r>
            <a:r>
              <a:rPr lang="ja-JP" altLang="en-US" sz="2400" dirty="0" smtClean="0">
                <a:solidFill>
                  <a:prstClr val="black"/>
                </a:solidFill>
              </a:rPr>
              <a:t>促す</a:t>
            </a:r>
            <a:endParaRPr lang="en-US" altLang="ja-JP" sz="2400" dirty="0">
              <a:solidFill>
                <a:prstClr val="black"/>
              </a:solidFill>
            </a:endParaRPr>
          </a:p>
        </p:txBody>
      </p:sp>
      <p:sp>
        <p:nvSpPr>
          <p:cNvPr id="23" name="日付プレースホルダ 22"/>
          <p:cNvSpPr>
            <a:spLocks noGrp="1"/>
          </p:cNvSpPr>
          <p:nvPr>
            <p:ph type="dt" sz="half" idx="10"/>
          </p:nvPr>
        </p:nvSpPr>
        <p:spPr/>
        <p:txBody>
          <a:bodyPr/>
          <a:lstStyle/>
          <a:p>
            <a:fld id="{B93B4D27-3B84-4A3F-AE21-016236A0AD9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32</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ロイヤルティを「高める」</a:t>
            </a:r>
            <a:r>
              <a:rPr lang="en-US" altLang="ja-JP" sz="2400" dirty="0" smtClean="0"/>
              <a:t>…</a:t>
            </a:r>
            <a:r>
              <a:rPr lang="ja-JP" altLang="en-US" sz="2400" dirty="0" smtClean="0">
                <a:solidFill>
                  <a:schemeClr val="accent4">
                    <a:lumMod val="50000"/>
                  </a:schemeClr>
                </a:solidFill>
                <a:effectLst>
                  <a:outerShdw blurRad="38100" dist="38100" dir="2700000" algn="tl">
                    <a:srgbClr val="000000">
                      <a:alpha val="43137"/>
                    </a:srgbClr>
                  </a:outerShdw>
                </a:effectLst>
              </a:rPr>
              <a:t>行動的ロイヤルティ</a:t>
            </a:r>
            <a:r>
              <a:rPr lang="ja-JP" altLang="en-US" sz="2400" dirty="0" smtClean="0"/>
              <a:t>の形成</a:t>
            </a:r>
            <a:endParaRPr lang="en-US" altLang="ja-JP" sz="2400" dirty="0" smtClean="0"/>
          </a:p>
          <a:p>
            <a:pPr>
              <a:buNone/>
            </a:pPr>
            <a:r>
              <a:rPr lang="ja-JP" altLang="en-US" sz="2400" dirty="0" smtClean="0"/>
              <a:t>　　⇒行動意欲的ロイヤルティ　＋　行動的ロイヤルティ</a:t>
            </a:r>
            <a:endParaRPr lang="en-US" altLang="ja-JP" sz="2400" dirty="0" smtClean="0"/>
          </a:p>
        </p:txBody>
      </p:sp>
      <p:sp>
        <p:nvSpPr>
          <p:cNvPr id="23" name="日付プレースホルダ 22"/>
          <p:cNvSpPr>
            <a:spLocks noGrp="1"/>
          </p:cNvSpPr>
          <p:nvPr>
            <p:ph type="dt" sz="half" idx="10"/>
          </p:nvPr>
        </p:nvSpPr>
        <p:spPr/>
        <p:txBody>
          <a:bodyPr/>
          <a:lstStyle/>
          <a:p>
            <a:fld id="{45DD9E8D-9309-4EB9-9599-4F97C42B3DDE}"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33</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6" name="角丸四角形 15"/>
          <p:cNvSpPr/>
          <p:nvPr/>
        </p:nvSpPr>
        <p:spPr>
          <a:xfrm>
            <a:off x="755576" y="2780928"/>
            <a:ext cx="3384376" cy="129614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次の利用を</a:t>
            </a:r>
            <a:endParaRPr kumimoji="1" lang="en-US" altLang="ja-JP" sz="2400" dirty="0" smtClean="0">
              <a:latin typeface="+mj-ea"/>
              <a:ea typeface="+mj-ea"/>
            </a:endParaRPr>
          </a:p>
          <a:p>
            <a:pPr algn="ctr"/>
            <a:r>
              <a:rPr kumimoji="1" lang="ja-JP" altLang="en-US" sz="2400" dirty="0" smtClean="0">
                <a:latin typeface="+mj-ea"/>
                <a:ea typeface="+mj-ea"/>
              </a:rPr>
              <a:t>望んでいる状態</a:t>
            </a:r>
            <a:endParaRPr kumimoji="1" lang="ja-JP" altLang="en-US" sz="2400" dirty="0">
              <a:latin typeface="+mj-ea"/>
              <a:ea typeface="+mj-ea"/>
            </a:endParaRPr>
          </a:p>
        </p:txBody>
      </p:sp>
      <p:sp>
        <p:nvSpPr>
          <p:cNvPr id="21" name="角丸四角形 20"/>
          <p:cNvSpPr/>
          <p:nvPr/>
        </p:nvSpPr>
        <p:spPr>
          <a:xfrm>
            <a:off x="5220072" y="2780928"/>
            <a:ext cx="3384376" cy="129614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2400" dirty="0" smtClean="0">
                <a:latin typeface="+mj-ea"/>
                <a:ea typeface="+mj-ea"/>
              </a:rPr>
              <a:t>利用を実行に移す</a:t>
            </a:r>
            <a:endParaRPr kumimoji="1" lang="ja-JP" altLang="en-US" sz="2400" dirty="0">
              <a:latin typeface="+mj-ea"/>
              <a:ea typeface="+mj-ea"/>
            </a:endParaRPr>
          </a:p>
        </p:txBody>
      </p:sp>
      <p:sp>
        <p:nvSpPr>
          <p:cNvPr id="22" name="加算記号 21"/>
          <p:cNvSpPr/>
          <p:nvPr/>
        </p:nvSpPr>
        <p:spPr>
          <a:xfrm>
            <a:off x="4427984" y="3140968"/>
            <a:ext cx="504056" cy="504056"/>
          </a:xfrm>
          <a:prstGeom prst="mathPlus">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827584" y="4509120"/>
            <a:ext cx="7704856" cy="165618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000" dirty="0" smtClean="0"/>
              <a:t>行動意欲的</a:t>
            </a:r>
            <a:r>
              <a:rPr kumimoji="1" lang="ja-JP" altLang="en-US" sz="2000" dirty="0" smtClean="0"/>
              <a:t>ロイヤルティの意図を妨げる要因を克服する欲求や</a:t>
            </a:r>
            <a:endParaRPr kumimoji="1" lang="en-US" altLang="ja-JP" sz="2000" dirty="0" smtClean="0"/>
          </a:p>
          <a:p>
            <a:pPr algn="ctr"/>
            <a:r>
              <a:rPr kumimoji="1" lang="ja-JP" altLang="en-US" sz="2000" dirty="0" smtClean="0"/>
              <a:t>強い意図が伴うことで「行動慣性」が発達し、</a:t>
            </a:r>
            <a:endParaRPr kumimoji="1" lang="en-US" altLang="ja-JP" sz="2000" dirty="0" smtClean="0"/>
          </a:p>
          <a:p>
            <a:pPr algn="ctr"/>
            <a:r>
              <a:rPr kumimoji="1" lang="ja-JP" altLang="en-US" sz="2000" dirty="0" smtClean="0"/>
              <a:t>再購買を促進することで真のロイヤルティとなる。</a:t>
            </a:r>
            <a:endParaRPr kumimoji="1" lang="ja-JP" altLang="en-US" sz="2000" dirty="0"/>
          </a:p>
        </p:txBody>
      </p:sp>
      <p:sp>
        <p:nvSpPr>
          <p:cNvPr id="25" name="テキスト ボックス 24"/>
          <p:cNvSpPr txBox="1"/>
          <p:nvPr/>
        </p:nvSpPr>
        <p:spPr>
          <a:xfrm>
            <a:off x="3974782" y="5877272"/>
            <a:ext cx="4698722" cy="261610"/>
          </a:xfrm>
          <a:prstGeom prst="rect">
            <a:avLst/>
          </a:prstGeom>
          <a:noFill/>
        </p:spPr>
        <p:txBody>
          <a:bodyPr wrap="none" rtlCol="0">
            <a:spAutoFit/>
          </a:bodyPr>
          <a:lstStyle/>
          <a:p>
            <a:r>
              <a:rPr kumimoji="1" lang="ja-JP" altLang="en-US" sz="1100" dirty="0" smtClean="0"/>
              <a:t>参考：消費者行動とブランド論</a:t>
            </a:r>
            <a:r>
              <a:rPr kumimoji="1" lang="en-US" altLang="ja-JP" sz="1100" dirty="0" smtClean="0"/>
              <a:t>-</a:t>
            </a:r>
            <a:r>
              <a:rPr kumimoji="1" lang="ja-JP" altLang="en-US" sz="1100" dirty="0" smtClean="0"/>
              <a:t>ブランド論の変遷と位置付けの整理</a:t>
            </a:r>
            <a:r>
              <a:rPr kumimoji="1" lang="en-US" altLang="ja-JP" sz="1100" dirty="0" smtClean="0"/>
              <a:t>-</a:t>
            </a:r>
            <a:endParaRPr kumimoji="1" lang="ja-JP" altLang="en-US" sz="11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行動意欲的ロイヤルティから行動的ロイヤルティへ</a:t>
            </a:r>
            <a:endParaRPr lang="en-US" altLang="ja-JP" sz="2400" dirty="0" smtClean="0"/>
          </a:p>
          <a:p>
            <a:pPr>
              <a:buNone/>
            </a:pPr>
            <a:r>
              <a:rPr lang="ja-JP" altLang="en-US" sz="2400" dirty="0" smtClean="0"/>
              <a:t>　*「意図を妨げる要因」</a:t>
            </a:r>
            <a:endParaRPr lang="en-US" altLang="ja-JP" sz="2400" dirty="0" smtClean="0"/>
          </a:p>
          <a:p>
            <a:pPr>
              <a:buNone/>
            </a:pPr>
            <a:r>
              <a:rPr lang="ja-JP" altLang="en-US" sz="2400" dirty="0" smtClean="0"/>
              <a:t>　　⇒今回の研究対象：食品</a:t>
            </a:r>
            <a:r>
              <a:rPr lang="en-US" altLang="ja-JP" sz="2400" dirty="0" smtClean="0"/>
              <a:t>(</a:t>
            </a:r>
            <a:r>
              <a:rPr lang="ja-JP" altLang="en-US" sz="2400" dirty="0" smtClean="0"/>
              <a:t>最寄品</a:t>
            </a:r>
            <a:r>
              <a:rPr lang="en-US" altLang="ja-JP" sz="2400" dirty="0" smtClean="0"/>
              <a:t>)</a:t>
            </a:r>
          </a:p>
          <a:p>
            <a:pPr>
              <a:buNone/>
            </a:pPr>
            <a:r>
              <a:rPr lang="ja-JP" altLang="en-US" sz="2400" dirty="0" smtClean="0"/>
              <a:t>　　　最寄品の購買行動</a:t>
            </a:r>
            <a:r>
              <a:rPr lang="en-US" altLang="ja-JP" sz="2400" dirty="0" smtClean="0"/>
              <a:t>…</a:t>
            </a:r>
            <a:r>
              <a:rPr lang="ja-JP" altLang="en-US" sz="2400" u="sng" dirty="0" smtClean="0">
                <a:solidFill>
                  <a:srgbClr val="FF0000"/>
                </a:solidFill>
              </a:rPr>
              <a:t>バラエティ・シーキング</a:t>
            </a:r>
            <a:endParaRPr lang="en-US" altLang="ja-JP" sz="2400" u="sng" dirty="0" smtClean="0">
              <a:solidFill>
                <a:srgbClr val="FF0000"/>
              </a:solidFill>
            </a:endParaRPr>
          </a:p>
        </p:txBody>
      </p:sp>
      <p:sp>
        <p:nvSpPr>
          <p:cNvPr id="23" name="日付プレースホルダ 22"/>
          <p:cNvSpPr>
            <a:spLocks noGrp="1"/>
          </p:cNvSpPr>
          <p:nvPr>
            <p:ph type="dt" sz="half" idx="10"/>
          </p:nvPr>
        </p:nvSpPr>
        <p:spPr/>
        <p:txBody>
          <a:bodyPr/>
          <a:lstStyle/>
          <a:p>
            <a:fld id="{4CF5EBEC-F076-44AC-8116-8E44A462A97A}"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34</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6" name="四角形吹き出し 15"/>
          <p:cNvSpPr/>
          <p:nvPr/>
        </p:nvSpPr>
        <p:spPr>
          <a:xfrm>
            <a:off x="1403648" y="3573016"/>
            <a:ext cx="6624736" cy="2592288"/>
          </a:xfrm>
          <a:prstGeom prst="wedgeRectCallout">
            <a:avLst>
              <a:gd name="adj1" fmla="val 22094"/>
              <a:gd name="adj2" fmla="val -58318"/>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mj-ea"/>
                <a:ea typeface="+mj-ea"/>
              </a:rPr>
              <a:t>バラエティ・シーキングとは</a:t>
            </a:r>
            <a:r>
              <a:rPr kumimoji="1" lang="en-US" altLang="ja-JP" dirty="0" smtClean="0">
                <a:solidFill>
                  <a:schemeClr val="tx1"/>
                </a:solidFill>
                <a:latin typeface="+mj-ea"/>
                <a:ea typeface="+mj-ea"/>
              </a:rPr>
              <a:t>…</a:t>
            </a:r>
          </a:p>
          <a:p>
            <a:endParaRPr kumimoji="1" lang="en-US" altLang="ja-JP" dirty="0" smtClean="0">
              <a:solidFill>
                <a:schemeClr val="tx1"/>
              </a:solidFill>
              <a:latin typeface="+mj-ea"/>
              <a:ea typeface="+mj-ea"/>
            </a:endParaRPr>
          </a:p>
          <a:p>
            <a:r>
              <a:rPr lang="ja-JP" altLang="en-US" dirty="0" smtClean="0">
                <a:solidFill>
                  <a:schemeClr val="tx1"/>
                </a:solidFill>
                <a:latin typeface="+mj-ea"/>
                <a:ea typeface="+mj-ea"/>
              </a:rPr>
              <a:t>　関与水準が低く、ブランド間の知覚差異が大きい製品では、消費者は別のブランドへスイッチすることに殆どリスクを感じない。そのため、特に不満がなくても真新しさやバリエーションを求めてブランドスイッチが行われる。</a:t>
            </a:r>
            <a:endParaRPr lang="en-US" altLang="ja-JP" dirty="0" smtClean="0">
              <a:solidFill>
                <a:schemeClr val="tx1"/>
              </a:solidFill>
              <a:latin typeface="+mj-ea"/>
              <a:ea typeface="+mj-ea"/>
            </a:endParaRPr>
          </a:p>
          <a:p>
            <a:r>
              <a:rPr lang="ja-JP" altLang="en-US" dirty="0" smtClean="0">
                <a:solidFill>
                  <a:schemeClr val="tx1"/>
                </a:solidFill>
                <a:latin typeface="+mj-ea"/>
                <a:ea typeface="+mj-ea"/>
              </a:rPr>
              <a:t>　ポテトチップス、ドレッシングなどの比較的低価格の製品に多くみられる。</a:t>
            </a:r>
            <a:endParaRPr lang="en-US" altLang="ja-JP" dirty="0" smtClean="0">
              <a:solidFill>
                <a:schemeClr val="tx1"/>
              </a:solidFill>
              <a:latin typeface="+mj-ea"/>
              <a:ea typeface="+mj-ea"/>
            </a:endParaRPr>
          </a:p>
        </p:txBody>
      </p:sp>
      <p:sp>
        <p:nvSpPr>
          <p:cNvPr id="17" name="テキスト ボックス 16"/>
          <p:cNvSpPr txBox="1"/>
          <p:nvPr/>
        </p:nvSpPr>
        <p:spPr>
          <a:xfrm>
            <a:off x="2915816" y="5903694"/>
            <a:ext cx="5192447" cy="261610"/>
          </a:xfrm>
          <a:prstGeom prst="rect">
            <a:avLst/>
          </a:prstGeom>
          <a:noFill/>
        </p:spPr>
        <p:txBody>
          <a:bodyPr wrap="none" rtlCol="0">
            <a:spAutoFit/>
          </a:bodyPr>
          <a:lstStyle/>
          <a:p>
            <a:r>
              <a:rPr kumimoji="1" lang="ja-JP" altLang="en-US" sz="1100" dirty="0" smtClean="0"/>
              <a:t>参考：ミツエーリンクス </a:t>
            </a:r>
            <a:r>
              <a:rPr lang="en-US" altLang="ja-JP" sz="1100" dirty="0" smtClean="0"/>
              <a:t>http://www.mitsue.co.jp/case/glossary/b_084.html</a:t>
            </a:r>
            <a:endParaRPr kumimoji="1" lang="ja-JP" altLang="en-US" sz="11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u="sng" dirty="0" smtClean="0"/>
              <a:t>バラエティ・シーキング</a:t>
            </a:r>
            <a:endParaRPr lang="en-US" altLang="ja-JP" sz="2400" u="sng" dirty="0" smtClean="0"/>
          </a:p>
          <a:p>
            <a:endParaRPr lang="en-US" altLang="ja-JP" sz="2400" u="sng" dirty="0" smtClean="0"/>
          </a:p>
          <a:p>
            <a:endParaRPr lang="en-US" altLang="ja-JP" sz="2400" u="sng" dirty="0" smtClean="0"/>
          </a:p>
          <a:p>
            <a:r>
              <a:rPr lang="en-US" altLang="ja-JP" sz="2400" u="sng" dirty="0" smtClean="0"/>
              <a:t>PB</a:t>
            </a:r>
            <a:r>
              <a:rPr lang="ja-JP" altLang="en-US" sz="2400" u="sng" dirty="0" smtClean="0"/>
              <a:t>のラインアップ</a:t>
            </a:r>
            <a:endParaRPr lang="en-US" altLang="ja-JP" sz="2400" u="sng" dirty="0" smtClean="0"/>
          </a:p>
        </p:txBody>
      </p:sp>
      <p:sp>
        <p:nvSpPr>
          <p:cNvPr id="23" name="日付プレースホルダ 22"/>
          <p:cNvSpPr>
            <a:spLocks noGrp="1"/>
          </p:cNvSpPr>
          <p:nvPr>
            <p:ph type="dt" sz="half" idx="10"/>
          </p:nvPr>
        </p:nvSpPr>
        <p:spPr/>
        <p:txBody>
          <a:bodyPr/>
          <a:lstStyle/>
          <a:p>
            <a:fld id="{B99B1AD9-A589-4DF4-92A6-84191AAF4C6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35</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13" name="屈折矢印 12"/>
          <p:cNvSpPr/>
          <p:nvPr/>
        </p:nvSpPr>
        <p:spPr>
          <a:xfrm rot="5400000">
            <a:off x="1151620" y="2024844"/>
            <a:ext cx="360040" cy="432048"/>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547664" y="2060848"/>
            <a:ext cx="6340197" cy="830997"/>
          </a:xfrm>
          <a:prstGeom prst="rect">
            <a:avLst/>
          </a:prstGeom>
          <a:noFill/>
        </p:spPr>
        <p:txBody>
          <a:bodyPr wrap="none" rtlCol="0">
            <a:spAutoFit/>
          </a:bodyPr>
          <a:lstStyle/>
          <a:p>
            <a:r>
              <a:rPr kumimoji="1" lang="ja-JP" altLang="en-US" sz="2400" dirty="0" smtClean="0"/>
              <a:t>ブランドスイッチが行われる</a:t>
            </a:r>
            <a:endParaRPr kumimoji="1" lang="en-US" altLang="ja-JP" sz="2400" dirty="0" smtClean="0"/>
          </a:p>
          <a:p>
            <a:r>
              <a:rPr lang="ja-JP" altLang="en-US" sz="2400" dirty="0" smtClean="0"/>
              <a:t>ブランドに対する「飽き」の状態がきっかけ</a:t>
            </a:r>
            <a:endParaRPr kumimoji="1" lang="en-US" altLang="ja-JP" sz="2400" dirty="0" smtClean="0"/>
          </a:p>
        </p:txBody>
      </p:sp>
      <p:sp>
        <p:nvSpPr>
          <p:cNvPr id="17" name="屈折矢印 16"/>
          <p:cNvSpPr/>
          <p:nvPr/>
        </p:nvSpPr>
        <p:spPr>
          <a:xfrm rot="5400000">
            <a:off x="1151620" y="3320988"/>
            <a:ext cx="360040" cy="432048"/>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547664" y="3399383"/>
            <a:ext cx="6647974" cy="461665"/>
          </a:xfrm>
          <a:prstGeom prst="rect">
            <a:avLst/>
          </a:prstGeom>
          <a:noFill/>
        </p:spPr>
        <p:txBody>
          <a:bodyPr wrap="none" rtlCol="0">
            <a:spAutoFit/>
          </a:bodyPr>
          <a:lstStyle/>
          <a:p>
            <a:r>
              <a:rPr kumimoji="1" lang="ja-JP" altLang="en-US" sz="2400" dirty="0" smtClean="0"/>
              <a:t>消費者の商品選択の幅を拡張させることが狙い</a:t>
            </a:r>
            <a:endParaRPr kumimoji="1" lang="ja-JP" altLang="en-US" sz="2400" dirty="0"/>
          </a:p>
        </p:txBody>
      </p:sp>
      <p:sp>
        <p:nvSpPr>
          <p:cNvPr id="19" name="テキスト ボックス 18"/>
          <p:cNvSpPr txBox="1"/>
          <p:nvPr/>
        </p:nvSpPr>
        <p:spPr>
          <a:xfrm>
            <a:off x="4830023" y="3815462"/>
            <a:ext cx="4134465" cy="261610"/>
          </a:xfrm>
          <a:prstGeom prst="rect">
            <a:avLst/>
          </a:prstGeom>
          <a:noFill/>
        </p:spPr>
        <p:txBody>
          <a:bodyPr wrap="none" rtlCol="0">
            <a:spAutoFit/>
          </a:bodyPr>
          <a:lstStyle/>
          <a:p>
            <a:r>
              <a:rPr kumimoji="1" lang="ja-JP" altLang="en-US" sz="1100" dirty="0" smtClean="0"/>
              <a:t>参考：「小売業における</a:t>
            </a:r>
            <a:r>
              <a:rPr kumimoji="1" lang="en-US" altLang="ja-JP" sz="1100" dirty="0" smtClean="0"/>
              <a:t>PB</a:t>
            </a:r>
            <a:r>
              <a:rPr kumimoji="1" lang="ja-JP" altLang="en-US" sz="1100" dirty="0" smtClean="0"/>
              <a:t>商品取扱の現状と成果並びに課題」</a:t>
            </a:r>
            <a:endParaRPr kumimoji="1" lang="ja-JP" altLang="en-US" sz="1100" dirty="0"/>
          </a:p>
        </p:txBody>
      </p:sp>
      <p:sp>
        <p:nvSpPr>
          <p:cNvPr id="20" name="角丸四角形 19"/>
          <p:cNvSpPr/>
          <p:nvPr/>
        </p:nvSpPr>
        <p:spPr>
          <a:xfrm>
            <a:off x="971600" y="4221088"/>
            <a:ext cx="7632848" cy="172819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en-US" altLang="ja-JP" sz="2800" dirty="0" smtClean="0">
                <a:latin typeface="+mj-ea"/>
                <a:ea typeface="+mj-ea"/>
              </a:rPr>
              <a:t>PB</a:t>
            </a:r>
            <a:r>
              <a:rPr kumimoji="1" lang="ja-JP" altLang="en-US" sz="2800" dirty="0" smtClean="0">
                <a:latin typeface="+mj-ea"/>
                <a:ea typeface="+mj-ea"/>
              </a:rPr>
              <a:t>のライン化によって</a:t>
            </a:r>
            <a:endParaRPr kumimoji="1" lang="en-US" altLang="ja-JP" sz="2800" dirty="0" smtClean="0">
              <a:latin typeface="+mj-ea"/>
              <a:ea typeface="+mj-ea"/>
            </a:endParaRPr>
          </a:p>
          <a:p>
            <a:pPr algn="ctr"/>
            <a:r>
              <a:rPr kumimoji="1" lang="ja-JP" altLang="en-US" sz="2800" dirty="0" smtClean="0">
                <a:latin typeface="+mj-ea"/>
                <a:ea typeface="+mj-ea"/>
              </a:rPr>
              <a:t>「飽き」の解消がなされる</a:t>
            </a:r>
            <a:endParaRPr kumimoji="1" lang="ja-JP" altLang="en-US" sz="2800" dirty="0">
              <a:latin typeface="+mj-ea"/>
              <a:ea typeface="+mj-ea"/>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400" dirty="0" smtClean="0"/>
              <a:t>PB</a:t>
            </a:r>
            <a:r>
              <a:rPr lang="ja-JP" altLang="en-US" sz="2400" dirty="0" smtClean="0"/>
              <a:t>のライン化</a:t>
            </a:r>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endParaRPr lang="en-US" altLang="ja-JP" sz="2400" dirty="0" smtClean="0"/>
          </a:p>
          <a:p>
            <a:pPr>
              <a:buNone/>
            </a:pPr>
            <a:r>
              <a:rPr lang="ja-JP" altLang="en-US" sz="2400" dirty="0" smtClean="0"/>
              <a:t>　そのストア・ブランドとして</a:t>
            </a:r>
            <a:r>
              <a:rPr lang="en-US" altLang="ja-JP" sz="2400" dirty="0" smtClean="0"/>
              <a:t>PB</a:t>
            </a:r>
            <a:r>
              <a:rPr lang="ja-JP" altLang="en-US" sz="2400" dirty="0" smtClean="0"/>
              <a:t>が定着していると、</a:t>
            </a:r>
            <a:r>
              <a:rPr lang="en-US" altLang="ja-JP" sz="2400" dirty="0" smtClean="0"/>
              <a:t>PB</a:t>
            </a:r>
            <a:r>
              <a:rPr lang="ja-JP" altLang="en-US" sz="2400" dirty="0" smtClean="0"/>
              <a:t>のライン化によって別のラインの商品の購入にも至る</a:t>
            </a:r>
            <a:endParaRPr lang="en-US" altLang="ja-JP" sz="2400" dirty="0" smtClean="0"/>
          </a:p>
          <a:p>
            <a:pPr>
              <a:buNone/>
            </a:pPr>
            <a:r>
              <a:rPr lang="ja-JP" altLang="en-US" sz="2400" dirty="0" smtClean="0"/>
              <a:t>　　⇒購入金額・購入点数増加につながる</a:t>
            </a:r>
            <a:endParaRPr lang="en-US" altLang="ja-JP" sz="2400" dirty="0" smtClean="0"/>
          </a:p>
        </p:txBody>
      </p:sp>
      <p:sp>
        <p:nvSpPr>
          <p:cNvPr id="23" name="日付プレースホルダ 22"/>
          <p:cNvSpPr>
            <a:spLocks noGrp="1"/>
          </p:cNvSpPr>
          <p:nvPr>
            <p:ph type="dt" sz="half" idx="10"/>
          </p:nvPr>
        </p:nvSpPr>
        <p:spPr/>
        <p:txBody>
          <a:bodyPr/>
          <a:lstStyle/>
          <a:p>
            <a:fld id="{E7722A11-A981-4333-A9D4-FE5B533D963A}"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36</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21" name="正方形/長方形 20"/>
          <p:cNvSpPr/>
          <p:nvPr/>
        </p:nvSpPr>
        <p:spPr>
          <a:xfrm>
            <a:off x="683568" y="2060848"/>
            <a:ext cx="8136904" cy="208823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2400" dirty="0" smtClean="0">
                <a:latin typeface="+mj-ea"/>
                <a:ea typeface="+mj-ea"/>
              </a:rPr>
              <a:t>一旦，消費者に当該のストア・ブランドが定着し、</a:t>
            </a:r>
            <a:endParaRPr lang="en-US" altLang="ja-JP" sz="2400" dirty="0" smtClean="0">
              <a:latin typeface="+mj-ea"/>
              <a:ea typeface="+mj-ea"/>
            </a:endParaRPr>
          </a:p>
          <a:p>
            <a:pPr algn="ctr"/>
            <a:r>
              <a:rPr lang="ja-JP" altLang="en-US" sz="2400" dirty="0" smtClean="0">
                <a:latin typeface="+mj-ea"/>
                <a:ea typeface="+mj-ea"/>
              </a:rPr>
              <a:t>そのストアに入店すると，製造業のブランドは排除</a:t>
            </a:r>
            <a:endParaRPr lang="en-US" altLang="ja-JP" sz="2400" dirty="0" smtClean="0">
              <a:latin typeface="+mj-ea"/>
              <a:ea typeface="+mj-ea"/>
            </a:endParaRPr>
          </a:p>
          <a:p>
            <a:pPr algn="ctr"/>
            <a:r>
              <a:rPr lang="ja-JP" altLang="en-US" sz="2400" dirty="0" smtClean="0">
                <a:latin typeface="+mj-ea"/>
                <a:ea typeface="+mj-ea"/>
              </a:rPr>
              <a:t>され、食品のみならず別の製品カテゴリーへもその</a:t>
            </a:r>
            <a:endParaRPr lang="en-US" altLang="ja-JP" sz="2400" dirty="0" smtClean="0">
              <a:latin typeface="+mj-ea"/>
              <a:ea typeface="+mj-ea"/>
            </a:endParaRPr>
          </a:p>
          <a:p>
            <a:pPr algn="ctr"/>
            <a:r>
              <a:rPr lang="ja-JP" altLang="en-US" sz="2400" dirty="0" smtClean="0">
                <a:latin typeface="+mj-ea"/>
                <a:ea typeface="+mj-ea"/>
              </a:rPr>
              <a:t>ストア・ブランドを目指して購入する可能性もでてくる。</a:t>
            </a:r>
            <a:endParaRPr kumimoji="1" lang="ja-JP" altLang="en-US" sz="2400" dirty="0">
              <a:latin typeface="+mj-ea"/>
              <a:ea typeface="+mj-ea"/>
            </a:endParaRPr>
          </a:p>
        </p:txBody>
      </p:sp>
      <p:sp>
        <p:nvSpPr>
          <p:cNvPr id="22" name="テキスト ボックス 21"/>
          <p:cNvSpPr txBox="1"/>
          <p:nvPr/>
        </p:nvSpPr>
        <p:spPr>
          <a:xfrm>
            <a:off x="4403878" y="3887470"/>
            <a:ext cx="4416594" cy="261610"/>
          </a:xfrm>
          <a:prstGeom prst="rect">
            <a:avLst/>
          </a:prstGeom>
          <a:noFill/>
        </p:spPr>
        <p:txBody>
          <a:bodyPr wrap="none" rtlCol="0">
            <a:spAutoFit/>
          </a:bodyPr>
          <a:lstStyle/>
          <a:p>
            <a:r>
              <a:rPr kumimoji="1" lang="ja-JP" altLang="en-US" sz="1100" dirty="0" smtClean="0"/>
              <a:t>参考：「フード・サービスにおけるブランド概念の進展」より編集</a:t>
            </a:r>
            <a:endParaRPr kumimoji="1" lang="ja-JP" altLang="en-US" sz="11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a:t>行動的</a:t>
            </a:r>
            <a:r>
              <a:rPr lang="ja-JP" altLang="en-US" sz="2400" dirty="0" smtClean="0"/>
              <a:t>ロイヤルティを測る指標</a:t>
            </a:r>
            <a:endParaRPr lang="en-US" altLang="ja-JP" sz="2400" dirty="0" smtClean="0"/>
          </a:p>
          <a:p>
            <a:endParaRPr lang="en-US" altLang="ja-JP" sz="2400" dirty="0"/>
          </a:p>
          <a:p>
            <a:endParaRPr lang="en-US" altLang="ja-JP" sz="2400" dirty="0" smtClean="0"/>
          </a:p>
          <a:p>
            <a:endParaRPr lang="en-US" altLang="ja-JP" sz="2400" dirty="0"/>
          </a:p>
          <a:p>
            <a:endParaRPr lang="en-US" altLang="ja-JP" sz="2400" dirty="0" smtClean="0"/>
          </a:p>
          <a:p>
            <a:endParaRPr lang="en-US" altLang="ja-JP" sz="2400" dirty="0"/>
          </a:p>
          <a:p>
            <a:endParaRPr lang="en-US" altLang="ja-JP" sz="2400" dirty="0" smtClean="0"/>
          </a:p>
          <a:p>
            <a:pPr marL="0" indent="0" algn="ctr">
              <a:buNone/>
            </a:pPr>
            <a:r>
              <a:rPr lang="ja-JP" altLang="en-US" sz="2400" dirty="0" smtClean="0"/>
              <a:t>購買金額・購買回数の増加</a:t>
            </a:r>
            <a:endParaRPr lang="en-US" altLang="ja-JP" sz="2400" dirty="0" smtClean="0"/>
          </a:p>
          <a:p>
            <a:pPr marL="0" indent="0" algn="ctr">
              <a:buNone/>
            </a:pPr>
            <a:endParaRPr lang="en-US" altLang="ja-JP" sz="2400" dirty="0"/>
          </a:p>
          <a:p>
            <a:pPr marL="0" indent="0" algn="ctr">
              <a:buNone/>
            </a:pPr>
            <a:r>
              <a:rPr lang="ja-JP" altLang="en-US" sz="2400" dirty="0" smtClean="0"/>
              <a:t>行動的ロイヤルティの向上</a:t>
            </a:r>
            <a:endParaRPr lang="en-US" altLang="ja-JP" sz="2400" dirty="0" smtClean="0"/>
          </a:p>
        </p:txBody>
      </p:sp>
      <p:sp>
        <p:nvSpPr>
          <p:cNvPr id="23" name="日付プレースホルダ 22"/>
          <p:cNvSpPr>
            <a:spLocks noGrp="1"/>
          </p:cNvSpPr>
          <p:nvPr>
            <p:ph type="dt" sz="half" idx="10"/>
          </p:nvPr>
        </p:nvSpPr>
        <p:spPr/>
        <p:txBody>
          <a:bodyPr/>
          <a:lstStyle/>
          <a:p>
            <a:fld id="{48C24E77-AE91-4EDF-8773-5CCC9EB2CB8B}"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37</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仮説の導出②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483768" y="116632"/>
            <a:ext cx="576064" cy="806247"/>
          </a:xfrm>
          <a:prstGeom prst="rect">
            <a:avLst/>
          </a:prstGeom>
          <a:noFill/>
        </p:spPr>
      </p:pic>
      <p:sp>
        <p:nvSpPr>
          <p:cNvPr id="2" name="角丸四角形 1"/>
          <p:cNvSpPr/>
          <p:nvPr/>
        </p:nvSpPr>
        <p:spPr>
          <a:xfrm>
            <a:off x="683568" y="2492896"/>
            <a:ext cx="3024336"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3200" dirty="0" smtClean="0">
                <a:latin typeface="+mj-ea"/>
                <a:ea typeface="+mj-ea"/>
              </a:rPr>
              <a:t>RFM</a:t>
            </a:r>
            <a:r>
              <a:rPr kumimoji="1" lang="ja-JP" altLang="en-US" sz="3200" dirty="0" smtClean="0">
                <a:latin typeface="+mj-ea"/>
                <a:ea typeface="+mj-ea"/>
              </a:rPr>
              <a:t>分析</a:t>
            </a:r>
            <a:endParaRPr kumimoji="1" lang="ja-JP" altLang="en-US" sz="3200" dirty="0">
              <a:latin typeface="+mj-ea"/>
              <a:ea typeface="+mj-ea"/>
            </a:endParaRPr>
          </a:p>
        </p:txBody>
      </p:sp>
      <p:sp>
        <p:nvSpPr>
          <p:cNvPr id="3" name="四角形吹き出し 2"/>
          <p:cNvSpPr/>
          <p:nvPr/>
        </p:nvSpPr>
        <p:spPr>
          <a:xfrm>
            <a:off x="4080823" y="2096852"/>
            <a:ext cx="4968552" cy="2268252"/>
          </a:xfrm>
          <a:prstGeom prst="wedgeRectCallout">
            <a:avLst>
              <a:gd name="adj1" fmla="val -57640"/>
              <a:gd name="adj2" fmla="val -430"/>
            </a:avLst>
          </a:prstGeom>
          <a:ln>
            <a:prstDash val="sysDash"/>
          </a:ln>
        </p:spPr>
        <p:style>
          <a:lnRef idx="2">
            <a:schemeClr val="accent1"/>
          </a:lnRef>
          <a:fillRef idx="1">
            <a:schemeClr val="lt1"/>
          </a:fillRef>
          <a:effectRef idx="0">
            <a:schemeClr val="accent1"/>
          </a:effectRef>
          <a:fontRef idx="minor">
            <a:schemeClr val="dk1"/>
          </a:fontRef>
        </p:style>
        <p:txBody>
          <a:bodyPr rtlCol="0" anchor="ctr"/>
          <a:lstStyle/>
          <a:p>
            <a:r>
              <a:rPr kumimoji="1" lang="en-US" altLang="ja-JP" sz="2400" u="sng" dirty="0" smtClean="0">
                <a:effectLst>
                  <a:outerShdw blurRad="38100" dist="38100" dir="2700000" algn="tl">
                    <a:srgbClr val="000000">
                      <a:alpha val="43137"/>
                    </a:srgbClr>
                  </a:outerShdw>
                </a:effectLst>
                <a:latin typeface="+mj-ea"/>
                <a:ea typeface="+mj-ea"/>
              </a:rPr>
              <a:t>R</a:t>
            </a:r>
            <a:r>
              <a:rPr lang="en-US" altLang="ja-JP" sz="2400" u="sng" dirty="0" smtClean="0">
                <a:effectLst>
                  <a:outerShdw blurRad="38100" dist="38100" dir="2700000" algn="tl">
                    <a:srgbClr val="000000">
                      <a:alpha val="43137"/>
                    </a:srgbClr>
                  </a:outerShdw>
                </a:effectLst>
                <a:latin typeface="+mj-ea"/>
                <a:ea typeface="+mj-ea"/>
              </a:rPr>
              <a:t>(</a:t>
            </a:r>
            <a:r>
              <a:rPr lang="en-US" altLang="ja-JP" sz="2400" u="sng" dirty="0" err="1" smtClean="0">
                <a:effectLst>
                  <a:outerShdw blurRad="38100" dist="38100" dir="2700000" algn="tl">
                    <a:srgbClr val="000000">
                      <a:alpha val="43137"/>
                    </a:srgbClr>
                  </a:outerShdw>
                </a:effectLst>
                <a:latin typeface="+mj-ea"/>
                <a:ea typeface="+mj-ea"/>
              </a:rPr>
              <a:t>Recency</a:t>
            </a:r>
            <a:r>
              <a:rPr lang="en-US" altLang="ja-JP" sz="2400" u="sng" dirty="0" smtClean="0">
                <a:effectLst>
                  <a:outerShdw blurRad="38100" dist="38100" dir="2700000" algn="tl">
                    <a:srgbClr val="000000">
                      <a:alpha val="43137"/>
                    </a:srgbClr>
                  </a:outerShdw>
                </a:effectLst>
                <a:latin typeface="+mj-ea"/>
                <a:ea typeface="+mj-ea"/>
              </a:rPr>
              <a:t>)</a:t>
            </a:r>
            <a:r>
              <a:rPr lang="ja-JP" altLang="en-US" sz="2400" dirty="0" smtClean="0">
                <a:latin typeface="+mj-ea"/>
                <a:ea typeface="+mj-ea"/>
              </a:rPr>
              <a:t>：最近購買日</a:t>
            </a:r>
            <a:endParaRPr lang="en-US" altLang="ja-JP" sz="2400" dirty="0" smtClean="0">
              <a:latin typeface="+mj-ea"/>
              <a:ea typeface="+mj-ea"/>
            </a:endParaRPr>
          </a:p>
          <a:p>
            <a:r>
              <a:rPr lang="ja-JP" altLang="en-US" dirty="0" smtClean="0">
                <a:latin typeface="+mj-ea"/>
                <a:ea typeface="+mj-ea"/>
              </a:rPr>
              <a:t>　→いつ購入したか、最近購入しているか</a:t>
            </a:r>
            <a:endParaRPr lang="en-US" altLang="ja-JP" dirty="0" smtClean="0">
              <a:latin typeface="+mj-ea"/>
              <a:ea typeface="+mj-ea"/>
            </a:endParaRPr>
          </a:p>
          <a:p>
            <a:r>
              <a:rPr kumimoji="1" lang="en-US" altLang="ja-JP" sz="2400" u="sng" dirty="0" smtClean="0">
                <a:effectLst>
                  <a:outerShdw blurRad="38100" dist="38100" dir="2700000" algn="tl">
                    <a:srgbClr val="000000">
                      <a:alpha val="43137"/>
                    </a:srgbClr>
                  </a:outerShdw>
                </a:effectLst>
                <a:latin typeface="+mj-ea"/>
                <a:ea typeface="+mj-ea"/>
              </a:rPr>
              <a:t>F(Frequency)</a:t>
            </a:r>
            <a:r>
              <a:rPr kumimoji="1" lang="ja-JP" altLang="en-US" sz="2400" dirty="0" smtClean="0">
                <a:latin typeface="+mj-ea"/>
                <a:ea typeface="+mj-ea"/>
              </a:rPr>
              <a:t>：購買回数</a:t>
            </a:r>
            <a:endParaRPr kumimoji="1" lang="en-US" altLang="ja-JP" sz="2400" dirty="0" smtClean="0">
              <a:latin typeface="+mj-ea"/>
              <a:ea typeface="+mj-ea"/>
            </a:endParaRPr>
          </a:p>
          <a:p>
            <a:r>
              <a:rPr lang="ja-JP" altLang="en-US" dirty="0" smtClean="0">
                <a:latin typeface="+mj-ea"/>
                <a:ea typeface="+mj-ea"/>
              </a:rPr>
              <a:t>　→どのくらいの頻度で購買しているか</a:t>
            </a:r>
            <a:endParaRPr kumimoji="1" lang="en-US" altLang="ja-JP" dirty="0" smtClean="0">
              <a:latin typeface="+mj-ea"/>
              <a:ea typeface="+mj-ea"/>
            </a:endParaRPr>
          </a:p>
          <a:p>
            <a:r>
              <a:rPr lang="en-US" altLang="ja-JP" sz="2400" u="sng" dirty="0" smtClean="0">
                <a:effectLst>
                  <a:outerShdw blurRad="38100" dist="38100" dir="2700000" algn="tl">
                    <a:srgbClr val="000000">
                      <a:alpha val="43137"/>
                    </a:srgbClr>
                  </a:outerShdw>
                </a:effectLst>
                <a:latin typeface="+mj-ea"/>
                <a:ea typeface="+mj-ea"/>
              </a:rPr>
              <a:t>M(Monetary)</a:t>
            </a:r>
            <a:r>
              <a:rPr lang="ja-JP" altLang="en-US" sz="2400" dirty="0" smtClean="0">
                <a:latin typeface="+mj-ea"/>
                <a:ea typeface="+mj-ea"/>
              </a:rPr>
              <a:t>：購買金額</a:t>
            </a:r>
            <a:endParaRPr lang="en-US" altLang="ja-JP" sz="2400" dirty="0" smtClean="0">
              <a:latin typeface="+mj-ea"/>
              <a:ea typeface="+mj-ea"/>
            </a:endParaRPr>
          </a:p>
          <a:p>
            <a:r>
              <a:rPr kumimoji="1" lang="ja-JP" altLang="en-US" dirty="0" smtClean="0">
                <a:latin typeface="+mj-ea"/>
                <a:ea typeface="+mj-ea"/>
              </a:rPr>
              <a:t>　→いくら使っているか</a:t>
            </a:r>
            <a:endParaRPr kumimoji="1" lang="ja-JP" altLang="en-US" dirty="0">
              <a:latin typeface="+mj-ea"/>
              <a:ea typeface="+mj-ea"/>
            </a:endParaRPr>
          </a:p>
        </p:txBody>
      </p:sp>
      <p:sp>
        <p:nvSpPr>
          <p:cNvPr id="5" name="等号 4"/>
          <p:cNvSpPr/>
          <p:nvPr/>
        </p:nvSpPr>
        <p:spPr>
          <a:xfrm rot="5400000">
            <a:off x="4319972" y="5121188"/>
            <a:ext cx="432048" cy="504056"/>
          </a:xfrm>
          <a:prstGeom prst="mathEqual">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 xmlns:p14="http://schemas.microsoft.com/office/powerpoint/2010/main" val="4181018034"/>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pPr>
              <a:buNone/>
            </a:pPr>
            <a:r>
              <a:rPr lang="ja-JP" altLang="en-US" sz="2400" dirty="0" smtClean="0"/>
              <a:t>　</a:t>
            </a:r>
            <a:endParaRPr lang="en-US" altLang="ja-JP" sz="2400" dirty="0" smtClean="0"/>
          </a:p>
        </p:txBody>
      </p:sp>
      <p:sp>
        <p:nvSpPr>
          <p:cNvPr id="23" name="日付プレースホルダ 22"/>
          <p:cNvSpPr>
            <a:spLocks noGrp="1"/>
          </p:cNvSpPr>
          <p:nvPr>
            <p:ph type="dt" sz="half" idx="10"/>
          </p:nvPr>
        </p:nvSpPr>
        <p:spPr/>
        <p:txBody>
          <a:bodyPr/>
          <a:lstStyle/>
          <a:p>
            <a:fld id="{554590F7-3E8D-46D7-B5F6-D1DEEC33DE06}"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38</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3275856" y="116632"/>
            <a:ext cx="576064" cy="806247"/>
          </a:xfrm>
          <a:prstGeom prst="rect">
            <a:avLst/>
          </a:prstGeom>
          <a:noFill/>
        </p:spPr>
      </p:pic>
      <p:sp>
        <p:nvSpPr>
          <p:cNvPr id="13" name="角丸四角形 12"/>
          <p:cNvSpPr/>
          <p:nvPr/>
        </p:nvSpPr>
        <p:spPr>
          <a:xfrm>
            <a:off x="683568" y="1772816"/>
            <a:ext cx="8136904" cy="42484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sz="3600" dirty="0" smtClean="0">
                <a:latin typeface="+mj-ea"/>
                <a:ea typeface="+mj-ea"/>
              </a:rPr>
              <a:t>PB</a:t>
            </a:r>
            <a:r>
              <a:rPr kumimoji="1" lang="ja-JP" altLang="en-US" sz="3600" dirty="0" smtClean="0">
                <a:latin typeface="+mj-ea"/>
                <a:ea typeface="+mj-ea"/>
              </a:rPr>
              <a:t>のライン化によりブランド内でのバラエティ・シーキングが起こり、行動的ロイヤルティが促される。</a:t>
            </a:r>
            <a:endParaRPr kumimoji="1" lang="ja-JP" altLang="en-US" sz="3600" dirty="0">
              <a:latin typeface="+mj-ea"/>
              <a:ea typeface="+mj-ea"/>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仮説②　系１</a:t>
            </a:r>
            <a:endParaRPr lang="en-US" altLang="ja-JP" sz="2400" dirty="0" smtClean="0"/>
          </a:p>
          <a:p>
            <a:pPr>
              <a:buNone/>
            </a:pPr>
            <a:r>
              <a:rPr lang="ja-JP" altLang="en-US" sz="2400" dirty="0" smtClean="0"/>
              <a:t>　⇒</a:t>
            </a:r>
            <a:r>
              <a:rPr lang="en-US" altLang="ja-JP" sz="2400" dirty="0" smtClean="0"/>
              <a:t>PB</a:t>
            </a:r>
            <a:r>
              <a:rPr lang="ja-JP" altLang="en-US" sz="2400" dirty="0" smtClean="0"/>
              <a:t>のラインアップが増加すると、そのブランド内において、別の商品の購買が促される。</a:t>
            </a:r>
            <a:endParaRPr lang="en-US" altLang="ja-JP" sz="2400" dirty="0" smtClean="0"/>
          </a:p>
          <a:p>
            <a:pPr>
              <a:buNone/>
            </a:pPr>
            <a:endParaRPr lang="en-US" altLang="ja-JP" sz="2400" dirty="0" smtClean="0"/>
          </a:p>
          <a:p>
            <a:pPr>
              <a:buNone/>
            </a:pPr>
            <a:endParaRPr lang="en-US" altLang="ja-JP" sz="2400" dirty="0" smtClean="0"/>
          </a:p>
          <a:p>
            <a:r>
              <a:rPr lang="ja-JP" altLang="en-US" sz="2400" dirty="0" smtClean="0"/>
              <a:t>仮説②　系２</a:t>
            </a:r>
            <a:endParaRPr lang="en-US" altLang="ja-JP" sz="2400" dirty="0" smtClean="0"/>
          </a:p>
          <a:p>
            <a:pPr>
              <a:buNone/>
            </a:pPr>
            <a:r>
              <a:rPr lang="ja-JP" altLang="en-US" sz="2400" dirty="0" smtClean="0"/>
              <a:t>　⇒</a:t>
            </a:r>
            <a:r>
              <a:rPr lang="en-US" altLang="ja-JP" sz="2400" dirty="0" smtClean="0"/>
              <a:t>PB</a:t>
            </a:r>
            <a:r>
              <a:rPr lang="ja-JP" altLang="en-US" sz="2400" dirty="0" smtClean="0"/>
              <a:t>のライン化により、購買回数・金額などの増加など行動的ロイヤルティの向上が促される。</a:t>
            </a:r>
            <a:endParaRPr lang="en-US" altLang="ja-JP" sz="2400" dirty="0" smtClean="0"/>
          </a:p>
        </p:txBody>
      </p:sp>
      <p:sp>
        <p:nvSpPr>
          <p:cNvPr id="23" name="日付プレースホルダ 22"/>
          <p:cNvSpPr>
            <a:spLocks noGrp="1"/>
          </p:cNvSpPr>
          <p:nvPr>
            <p:ph type="dt" sz="half" idx="10"/>
          </p:nvPr>
        </p:nvSpPr>
        <p:spPr/>
        <p:txBody>
          <a:bodyPr/>
          <a:lstStyle/>
          <a:p>
            <a:fld id="{31940BA2-1D0D-4893-B07F-E866C68A0BF3}"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39</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kumimoji="1" lang="ja-JP" altLang="en-US" dirty="0" smtClean="0"/>
              <a:t>ナショナル・ブランド</a:t>
            </a:r>
            <a:r>
              <a:rPr kumimoji="1" lang="en-US" altLang="ja-JP" dirty="0" smtClean="0"/>
              <a:t>(NB)</a:t>
            </a:r>
          </a:p>
          <a:p>
            <a:pPr>
              <a:buNone/>
            </a:pPr>
            <a:r>
              <a:rPr lang="ja-JP" altLang="en-US" sz="2800" dirty="0" smtClean="0"/>
              <a:t>　*製造業者が開発主体となる。商品は全国の小売店舗で販売。</a:t>
            </a:r>
            <a:endParaRPr kumimoji="1" lang="ja-JP" altLang="en-US" sz="2800" dirty="0"/>
          </a:p>
        </p:txBody>
      </p:sp>
      <p:sp>
        <p:nvSpPr>
          <p:cNvPr id="23" name="日付プレースホルダ 22"/>
          <p:cNvSpPr>
            <a:spLocks noGrp="1"/>
          </p:cNvSpPr>
          <p:nvPr>
            <p:ph type="dt" sz="half" idx="10"/>
          </p:nvPr>
        </p:nvSpPr>
        <p:spPr/>
        <p:txBody>
          <a:bodyPr/>
          <a:lstStyle/>
          <a:p>
            <a:fld id="{54F85F64-298C-4740-85A1-8F5802971CC0}"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a:t>
            </a:fld>
            <a:endParaRPr kumimoji="1" lang="ja-JP" altLang="en-US"/>
          </a:p>
        </p:txBody>
      </p:sp>
      <p:pic>
        <p:nvPicPr>
          <p:cNvPr id="30" name="Picture 9" descr="C:\Documents and Settings\bc1000795\Local Settings\Temporary Internet Files\Content.IE5\0N12KRYR\MC900303909[1].wmf"/>
          <p:cNvPicPr>
            <a:picLocks noChangeAspect="1" noChangeArrowheads="1"/>
          </p:cNvPicPr>
          <p:nvPr/>
        </p:nvPicPr>
        <p:blipFill>
          <a:blip r:embed="rId2" cstate="print"/>
          <a:srcRect/>
          <a:stretch>
            <a:fillRect/>
          </a:stretch>
        </p:blipFill>
        <p:spPr bwMode="auto">
          <a:xfrm>
            <a:off x="611560" y="3861048"/>
            <a:ext cx="1807769" cy="1399032"/>
          </a:xfrm>
          <a:prstGeom prst="rect">
            <a:avLst/>
          </a:prstGeom>
          <a:noFill/>
        </p:spPr>
      </p:pic>
      <p:pic>
        <p:nvPicPr>
          <p:cNvPr id="31" name="Picture 15" descr="C:\Documents and Settings\bc1000795\Local Settings\Temporary Internet Files\Content.IE5\Y98BNTWJ\MC900383614[1].wmf"/>
          <p:cNvPicPr>
            <a:picLocks noChangeAspect="1" noChangeArrowheads="1"/>
          </p:cNvPicPr>
          <p:nvPr/>
        </p:nvPicPr>
        <p:blipFill>
          <a:blip r:embed="rId3" cstate="print"/>
          <a:srcRect/>
          <a:stretch>
            <a:fillRect/>
          </a:stretch>
        </p:blipFill>
        <p:spPr bwMode="auto">
          <a:xfrm>
            <a:off x="7452320" y="4149080"/>
            <a:ext cx="1218198" cy="1041742"/>
          </a:xfrm>
          <a:prstGeom prst="rect">
            <a:avLst/>
          </a:prstGeom>
          <a:noFill/>
        </p:spPr>
      </p:pic>
      <p:sp>
        <p:nvSpPr>
          <p:cNvPr id="32" name="テキスト ボックス 31"/>
          <p:cNvSpPr txBox="1"/>
          <p:nvPr/>
        </p:nvSpPr>
        <p:spPr>
          <a:xfrm>
            <a:off x="4300377" y="4509120"/>
            <a:ext cx="1114409"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kumimoji="1" lang="ja-JP" altLang="en-US"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流通</a:t>
            </a:r>
            <a:r>
              <a:rPr lang="ja-JP" altLang="en-US"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企業</a:t>
            </a:r>
            <a:endParaRPr kumimoji="1" lang="ja-JP" altLang="en-US"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cxnSp>
        <p:nvCxnSpPr>
          <p:cNvPr id="33" name="直線矢印コネクタ 32"/>
          <p:cNvCxnSpPr/>
          <p:nvPr/>
        </p:nvCxnSpPr>
        <p:spPr>
          <a:xfrm>
            <a:off x="2555776" y="4365104"/>
            <a:ext cx="1368152" cy="0"/>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cxnSp>
        <p:nvCxnSpPr>
          <p:cNvPr id="34" name="直線矢印コネクタ 33"/>
          <p:cNvCxnSpPr/>
          <p:nvPr/>
        </p:nvCxnSpPr>
        <p:spPr>
          <a:xfrm>
            <a:off x="5868144" y="4653136"/>
            <a:ext cx="1368152" cy="0"/>
          </a:xfrm>
          <a:prstGeom prst="straightConnector1">
            <a:avLst/>
          </a:prstGeom>
          <a:ln w="76200">
            <a:tailEnd type="arrow"/>
          </a:ln>
        </p:spPr>
        <p:style>
          <a:lnRef idx="3">
            <a:schemeClr val="accent5"/>
          </a:lnRef>
          <a:fillRef idx="0">
            <a:schemeClr val="accent5"/>
          </a:fillRef>
          <a:effectRef idx="2">
            <a:schemeClr val="accent5"/>
          </a:effectRef>
          <a:fontRef idx="minor">
            <a:schemeClr val="tx1"/>
          </a:fontRef>
        </p:style>
      </p:cxnSp>
      <p:cxnSp>
        <p:nvCxnSpPr>
          <p:cNvPr id="35" name="直線矢印コネクタ 34"/>
          <p:cNvCxnSpPr/>
          <p:nvPr/>
        </p:nvCxnSpPr>
        <p:spPr>
          <a:xfrm flipH="1">
            <a:off x="2555776" y="5013176"/>
            <a:ext cx="1368152" cy="0"/>
          </a:xfrm>
          <a:prstGeom prst="straightConnector1">
            <a:avLst/>
          </a:prstGeom>
          <a:ln w="76200">
            <a:prstDash val="dash"/>
            <a:tailEnd type="arrow"/>
          </a:ln>
        </p:spPr>
        <p:style>
          <a:lnRef idx="3">
            <a:schemeClr val="accent1"/>
          </a:lnRef>
          <a:fillRef idx="0">
            <a:schemeClr val="accent1"/>
          </a:fillRef>
          <a:effectRef idx="2">
            <a:schemeClr val="accent1"/>
          </a:effectRef>
          <a:fontRef idx="minor">
            <a:schemeClr val="tx1"/>
          </a:fontRef>
        </p:style>
      </p:cxnSp>
      <p:sp>
        <p:nvSpPr>
          <p:cNvPr id="36" name="角丸四角形吹き出し 35"/>
          <p:cNvSpPr/>
          <p:nvPr/>
        </p:nvSpPr>
        <p:spPr>
          <a:xfrm>
            <a:off x="2555776" y="3717032"/>
            <a:ext cx="1296144" cy="360040"/>
          </a:xfrm>
          <a:prstGeom prst="wedgeRoundRectCallout">
            <a:avLst>
              <a:gd name="adj1" fmla="val -20833"/>
              <a:gd name="adj2" fmla="val 95367"/>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仕入れ</a:t>
            </a:r>
            <a:endParaRPr kumimoji="1" lang="ja-JP" altLang="en-US" sz="1400" b="1" dirty="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37" name="円形吹き出し 36"/>
          <p:cNvSpPr/>
          <p:nvPr/>
        </p:nvSpPr>
        <p:spPr>
          <a:xfrm>
            <a:off x="5364088" y="3861048"/>
            <a:ext cx="2088232" cy="504056"/>
          </a:xfrm>
          <a:prstGeom prst="wedgeEllipseCallout">
            <a:avLst>
              <a:gd name="adj1" fmla="val -10383"/>
              <a:gd name="adj2" fmla="val 82420"/>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ブランドの</a:t>
            </a:r>
            <a:endParaRPr kumimoji="1" lang="en-US" altLang="ja-JP"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a:r>
              <a:rPr kumimoji="1" lang="ja-JP" altLang="en-US" sz="1400" b="1" dirty="0" smtClean="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信頼が武器</a:t>
            </a:r>
            <a:endParaRPr kumimoji="1" lang="ja-JP" altLang="en-US" sz="1400" b="1" dirty="0">
              <a:solidFill>
                <a:schemeClr val="accent5">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38" name="角丸四角形吹き出し 37"/>
          <p:cNvSpPr/>
          <p:nvPr/>
        </p:nvSpPr>
        <p:spPr>
          <a:xfrm>
            <a:off x="2555776" y="5373216"/>
            <a:ext cx="1296144" cy="360040"/>
          </a:xfrm>
          <a:prstGeom prst="wedgeRoundRectCallout">
            <a:avLst>
              <a:gd name="adj1" fmla="val 21496"/>
              <a:gd name="adj2" fmla="val -113786"/>
              <a:gd name="adj3" fmla="val 16667"/>
            </a:avLst>
          </a:prstGeom>
          <a:ln>
            <a:prstDash val="sysDash"/>
          </a:l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1400" b="1" dirty="0" smtClean="0">
                <a:solidFill>
                  <a:schemeClr val="accent1">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返品可能</a:t>
            </a:r>
            <a:endParaRPr kumimoji="1" lang="ja-JP" altLang="en-US" sz="1400" b="1" dirty="0">
              <a:solidFill>
                <a:schemeClr val="accent1">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39" name="角丸四角形 38"/>
          <p:cNvSpPr/>
          <p:nvPr/>
        </p:nvSpPr>
        <p:spPr>
          <a:xfrm>
            <a:off x="755576" y="3356992"/>
            <a:ext cx="1440160" cy="36004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メーカー</a:t>
            </a:r>
            <a:endParaRPr kumimoji="1" lang="ja-JP" altLang="en-US" sz="1600"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40" name="角丸四角形 39"/>
          <p:cNvSpPr/>
          <p:nvPr/>
        </p:nvSpPr>
        <p:spPr>
          <a:xfrm>
            <a:off x="7308304" y="3356992"/>
            <a:ext cx="1440160" cy="36004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600" b="1" dirty="0" smtClean="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rPr>
              <a:t>消費者</a:t>
            </a:r>
            <a:endParaRPr kumimoji="1" lang="ja-JP" altLang="en-US" sz="1600" b="1" dirty="0">
              <a:solidFill>
                <a:schemeClr val="accent6">
                  <a:lumMod val="50000"/>
                </a:schemeClr>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41" name="テキスト ボックス 40"/>
          <p:cNvSpPr txBox="1"/>
          <p:nvPr/>
        </p:nvSpPr>
        <p:spPr>
          <a:xfrm>
            <a:off x="5508104" y="5445224"/>
            <a:ext cx="1675459" cy="246221"/>
          </a:xfrm>
          <a:prstGeom prst="rect">
            <a:avLst/>
          </a:prstGeom>
          <a:noFill/>
        </p:spPr>
        <p:txBody>
          <a:bodyPr wrap="none" rtlCol="0">
            <a:spAutoFit/>
          </a:bodyPr>
          <a:lstStyle/>
          <a:p>
            <a:r>
              <a:rPr kumimoji="1" lang="ja-JP" altLang="en-US" sz="1000" dirty="0" smtClean="0"/>
              <a:t>参考：</a:t>
            </a:r>
            <a:r>
              <a:rPr kumimoji="1" lang="en-US" altLang="ja-JP" sz="1000" dirty="0" smtClean="0"/>
              <a:t>『</a:t>
            </a:r>
            <a:r>
              <a:rPr kumimoji="1" lang="ja-JP" altLang="en-US" sz="1000" dirty="0" smtClean="0"/>
              <a:t>流通マーケティング</a:t>
            </a:r>
            <a:r>
              <a:rPr kumimoji="1" lang="en-US" altLang="ja-JP" sz="1000" dirty="0" smtClean="0"/>
              <a:t>』</a:t>
            </a:r>
            <a:endParaRPr kumimoji="1" lang="ja-JP" altLang="en-US" sz="1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strips(downRight)">
                                      <p:cBhvr>
                                        <p:cTn id="7" dur="750"/>
                                        <p:tgtEl>
                                          <p:spTgt spid="36"/>
                                        </p:tgtEl>
                                      </p:cBhvr>
                                    </p:animEffect>
                                  </p:childTnLst>
                                </p:cTn>
                              </p:par>
                              <p:par>
                                <p:cTn id="8" presetID="18" presetClass="entr" presetSubtype="6"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strips(downRight)">
                                      <p:cBhvr>
                                        <p:cTn id="10" dur="750"/>
                                        <p:tgtEl>
                                          <p:spTgt spid="33"/>
                                        </p:tgtEl>
                                      </p:cBhvr>
                                    </p:animEffect>
                                  </p:childTnLst>
                                </p:cTn>
                              </p:par>
                            </p:childTnLst>
                          </p:cTn>
                        </p:par>
                        <p:par>
                          <p:cTn id="11" fill="hold">
                            <p:stCondLst>
                              <p:cond delay="750"/>
                            </p:stCondLst>
                            <p:childTnLst>
                              <p:par>
                                <p:cTn id="12" presetID="18" presetClass="entr" presetSubtype="6"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strips(downRight)">
                                      <p:cBhvr>
                                        <p:cTn id="14" dur="750"/>
                                        <p:tgtEl>
                                          <p:spTgt spid="37"/>
                                        </p:tgtEl>
                                      </p:cBhvr>
                                    </p:animEffect>
                                  </p:childTnLst>
                                </p:cTn>
                              </p:par>
                              <p:par>
                                <p:cTn id="15" presetID="18" presetClass="entr" presetSubtype="6"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strips(downRight)">
                                      <p:cBhvr>
                                        <p:cTn id="17" dur="750"/>
                                        <p:tgtEl>
                                          <p:spTgt spid="34"/>
                                        </p:tgtEl>
                                      </p:cBhvr>
                                    </p:animEffect>
                                  </p:childTnLst>
                                </p:cTn>
                              </p:par>
                            </p:childTnLst>
                          </p:cTn>
                        </p:par>
                        <p:par>
                          <p:cTn id="18" fill="hold">
                            <p:stCondLst>
                              <p:cond delay="1500"/>
                            </p:stCondLst>
                            <p:childTnLst>
                              <p:par>
                                <p:cTn id="19" presetID="5" presetClass="entr" presetSubtype="10" fill="hold"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checkerboard(across)">
                                      <p:cBhvr>
                                        <p:cTn id="21" dur="750"/>
                                        <p:tgtEl>
                                          <p:spTgt spid="35"/>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checkerboard(across)">
                                      <p:cBhvr>
                                        <p:cTn id="24"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4E0DD37-506E-467F-B388-4BCDCA713DA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40</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調査概要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987824" y="116632"/>
            <a:ext cx="576064" cy="806247"/>
          </a:xfrm>
          <a:prstGeom prst="rect">
            <a:avLst/>
          </a:prstGeom>
          <a:noFill/>
        </p:spPr>
      </p:pic>
      <p:sp>
        <p:nvSpPr>
          <p:cNvPr id="12" name="テキスト ボックス 11"/>
          <p:cNvSpPr txBox="1"/>
          <p:nvPr/>
        </p:nvSpPr>
        <p:spPr>
          <a:xfrm>
            <a:off x="755576" y="1916832"/>
            <a:ext cx="7560840" cy="707886"/>
          </a:xfrm>
          <a:prstGeom prst="rect">
            <a:avLst/>
          </a:prstGeom>
          <a:noFill/>
        </p:spPr>
        <p:txBody>
          <a:bodyPr wrap="square" rtlCol="0">
            <a:spAutoFit/>
          </a:bodyPr>
          <a:lstStyle/>
          <a:p>
            <a:r>
              <a:rPr kumimoji="1" lang="ja-JP" altLang="en-US" sz="2000" dirty="0" smtClean="0"/>
              <a:t>調査を行った</a:t>
            </a:r>
            <a:r>
              <a:rPr kumimoji="1" lang="en-US" altLang="ja-JP" sz="2000" dirty="0" smtClean="0"/>
              <a:t>PB…</a:t>
            </a:r>
            <a:r>
              <a:rPr kumimoji="1" lang="ja-JP" altLang="en-US" sz="2000" dirty="0" smtClean="0"/>
              <a:t>仮説①：関東圏に展開する中小小売企業の</a:t>
            </a:r>
            <a:r>
              <a:rPr kumimoji="1" lang="en-US" altLang="ja-JP" sz="2000" dirty="0" smtClean="0"/>
              <a:t>PB</a:t>
            </a:r>
          </a:p>
          <a:p>
            <a:r>
              <a:rPr lang="ja-JP" altLang="en-US" sz="2000" dirty="0" smtClean="0"/>
              <a:t>　　　　　　　　仮説②：トップバリュ・セブンプレミアム</a:t>
            </a:r>
            <a:endParaRPr kumimoji="1" lang="ja-JP" altLang="en-US" sz="2000" dirty="0"/>
          </a:p>
        </p:txBody>
      </p:sp>
      <p:pic>
        <p:nvPicPr>
          <p:cNvPr id="2050" name="Picture 2"/>
          <p:cNvPicPr>
            <a:picLocks noChangeAspect="1" noChangeArrowheads="1"/>
          </p:cNvPicPr>
          <p:nvPr/>
        </p:nvPicPr>
        <p:blipFill>
          <a:blip r:embed="rId4" cstate="print"/>
          <a:srcRect/>
          <a:stretch>
            <a:fillRect/>
          </a:stretch>
        </p:blipFill>
        <p:spPr bwMode="auto">
          <a:xfrm>
            <a:off x="1763688" y="3140968"/>
            <a:ext cx="5688632" cy="1969746"/>
          </a:xfrm>
          <a:prstGeom prst="rect">
            <a:avLst/>
          </a:prstGeom>
          <a:noFill/>
          <a:ln w="9525">
            <a:noFill/>
            <a:miter lim="800000"/>
            <a:headEnd/>
            <a:tailEnd/>
          </a:ln>
          <a:effectLst/>
        </p:spPr>
      </p:pic>
    </p:spTree>
    <p:extLst>
      <p:ext uri="{BB962C8B-B14F-4D97-AF65-F5344CB8AC3E}">
        <p14:creationId xmlns:p14="http://schemas.microsoft.com/office/powerpoint/2010/main" xmlns="" val="2553233755"/>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4E0DD37-506E-467F-B388-4BCDCA713DA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41</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調査概要</a:t>
            </a:r>
            <a:r>
              <a:rPr kumimoji="1" lang="en-US" altLang="ja-JP" dirty="0" smtClean="0">
                <a:latin typeface="HG丸ｺﾞｼｯｸM-PRO" pitchFamily="50" charset="-128"/>
                <a:ea typeface="HG丸ｺﾞｼｯｸM-PRO" pitchFamily="50" charset="-128"/>
              </a:rPr>
              <a:t>(</a:t>
            </a:r>
            <a:r>
              <a:rPr kumimoji="1" lang="ja-JP" altLang="en-US" dirty="0" smtClean="0">
                <a:latin typeface="HG丸ｺﾞｼｯｸM-PRO" pitchFamily="50" charset="-128"/>
                <a:ea typeface="HG丸ｺﾞｼｯｸM-PRO" pitchFamily="50" charset="-128"/>
              </a:rPr>
              <a:t>予備調査</a:t>
            </a:r>
            <a:r>
              <a:rPr kumimoji="1" lang="en-US" altLang="ja-JP" dirty="0" smtClean="0">
                <a:latin typeface="HG丸ｺﾞｼｯｸM-PRO" pitchFamily="50" charset="-128"/>
                <a:ea typeface="HG丸ｺﾞｼｯｸM-PRO" pitchFamily="50" charset="-128"/>
              </a:rPr>
              <a:t>)</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691680" y="116632"/>
            <a:ext cx="576064" cy="806247"/>
          </a:xfrm>
          <a:prstGeom prst="rect">
            <a:avLst/>
          </a:prstGeom>
          <a:noFill/>
        </p:spPr>
      </p:pic>
      <p:sp>
        <p:nvSpPr>
          <p:cNvPr id="13" name="角丸四角形 12"/>
          <p:cNvSpPr/>
          <p:nvPr/>
        </p:nvSpPr>
        <p:spPr>
          <a:xfrm>
            <a:off x="755576" y="1628800"/>
            <a:ext cx="7704856" cy="223224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en-US" altLang="ja-JP" sz="2000" dirty="0" smtClean="0"/>
              <a:t>【</a:t>
            </a:r>
            <a:r>
              <a:rPr kumimoji="1" lang="ja-JP" altLang="en-US" sz="2000" dirty="0" smtClean="0"/>
              <a:t>調査対象</a:t>
            </a:r>
            <a:r>
              <a:rPr kumimoji="1" lang="en-US" altLang="ja-JP" sz="2000" dirty="0" smtClean="0"/>
              <a:t>】</a:t>
            </a:r>
            <a:r>
              <a:rPr kumimoji="1" lang="ja-JP" altLang="en-US" sz="2000" dirty="0" smtClean="0"/>
              <a:t>関東圏一都六県の</a:t>
            </a:r>
            <a:r>
              <a:rPr kumimoji="1" lang="en-US" altLang="ja-JP" sz="2000" dirty="0" smtClean="0"/>
              <a:t>20</a:t>
            </a:r>
            <a:r>
              <a:rPr kumimoji="1" lang="ja-JP" altLang="en-US" sz="2000" dirty="0" smtClean="0"/>
              <a:t>代～</a:t>
            </a:r>
            <a:r>
              <a:rPr kumimoji="1" lang="en-US" altLang="ja-JP" sz="2000" dirty="0" smtClean="0"/>
              <a:t>60</a:t>
            </a:r>
            <a:r>
              <a:rPr kumimoji="1" lang="ja-JP" altLang="en-US" sz="2000" dirty="0" smtClean="0"/>
              <a:t>代の男女</a:t>
            </a:r>
            <a:endParaRPr kumimoji="1" lang="en-US" altLang="ja-JP" sz="2000" dirty="0" smtClean="0"/>
          </a:p>
          <a:p>
            <a:r>
              <a:rPr lang="ja-JP" altLang="en-US" sz="1600" dirty="0" smtClean="0"/>
              <a:t>　（日常の食料品の買い物において、購入する商品を自ら決定する立場にある人）</a:t>
            </a:r>
            <a:endParaRPr lang="en-US" altLang="ja-JP" sz="2000" dirty="0" smtClean="0"/>
          </a:p>
          <a:p>
            <a:r>
              <a:rPr kumimoji="1" lang="en-US" altLang="ja-JP" sz="2000" dirty="0" smtClean="0"/>
              <a:t>【</a:t>
            </a:r>
            <a:r>
              <a:rPr kumimoji="1" lang="ja-JP" altLang="en-US" sz="2000" dirty="0" smtClean="0"/>
              <a:t>調査期間</a:t>
            </a:r>
            <a:r>
              <a:rPr kumimoji="1" lang="en-US" altLang="ja-JP" sz="2000" dirty="0" smtClean="0"/>
              <a:t>】2012</a:t>
            </a:r>
            <a:r>
              <a:rPr kumimoji="1" lang="ja-JP" altLang="en-US" sz="2000" dirty="0" smtClean="0"/>
              <a:t>年</a:t>
            </a:r>
            <a:r>
              <a:rPr kumimoji="1" lang="en-US" altLang="ja-JP" sz="2000" dirty="0" smtClean="0"/>
              <a:t>12</a:t>
            </a:r>
            <a:r>
              <a:rPr kumimoji="1" lang="ja-JP" altLang="en-US" sz="2000" dirty="0" smtClean="0"/>
              <a:t>月</a:t>
            </a:r>
            <a:r>
              <a:rPr kumimoji="1" lang="en-US" altLang="ja-JP" sz="2000" dirty="0" smtClean="0"/>
              <a:t>7</a:t>
            </a:r>
            <a:r>
              <a:rPr kumimoji="1" lang="ja-JP" altLang="en-US" sz="2000" dirty="0" smtClean="0"/>
              <a:t>日～</a:t>
            </a:r>
            <a:r>
              <a:rPr kumimoji="1" lang="en-US" altLang="ja-JP" sz="2000" dirty="0" smtClean="0"/>
              <a:t>10</a:t>
            </a:r>
            <a:r>
              <a:rPr lang="ja-JP" altLang="en-US" sz="2000" dirty="0" smtClean="0"/>
              <a:t>日</a:t>
            </a:r>
            <a:endParaRPr kumimoji="1" lang="en-US" altLang="ja-JP" sz="2000" dirty="0" smtClean="0"/>
          </a:p>
          <a:p>
            <a:r>
              <a:rPr lang="en-US" altLang="ja-JP" sz="2000" dirty="0" smtClean="0"/>
              <a:t>【</a:t>
            </a:r>
            <a:r>
              <a:rPr lang="ja-JP" altLang="en-US" sz="2000" dirty="0" smtClean="0"/>
              <a:t>調査方法</a:t>
            </a:r>
            <a:r>
              <a:rPr lang="en-US" altLang="ja-JP" sz="2000" dirty="0" smtClean="0"/>
              <a:t>】</a:t>
            </a:r>
            <a:r>
              <a:rPr lang="ja-JP" altLang="en-US" sz="2000" dirty="0" smtClean="0"/>
              <a:t>ネットリサーチ</a:t>
            </a:r>
            <a:endParaRPr kumimoji="1" lang="en-US" altLang="ja-JP" sz="2000" dirty="0" smtClean="0"/>
          </a:p>
          <a:p>
            <a:r>
              <a:rPr lang="en-US" altLang="ja-JP" sz="2000" dirty="0" smtClean="0"/>
              <a:t>【</a:t>
            </a:r>
            <a:r>
              <a:rPr lang="ja-JP" altLang="en-US" sz="2000" dirty="0" smtClean="0"/>
              <a:t>サンプルサイズ</a:t>
            </a:r>
            <a:r>
              <a:rPr lang="en-US" altLang="ja-JP" sz="2000" dirty="0" smtClean="0"/>
              <a:t>】3349</a:t>
            </a:r>
          </a:p>
        </p:txBody>
      </p:sp>
      <p:pic>
        <p:nvPicPr>
          <p:cNvPr id="1029" name="Picture 5"/>
          <p:cNvPicPr>
            <a:picLocks noChangeAspect="1" noChangeArrowheads="1"/>
          </p:cNvPicPr>
          <p:nvPr/>
        </p:nvPicPr>
        <p:blipFill>
          <a:blip r:embed="rId4" cstate="print"/>
          <a:srcRect/>
          <a:stretch>
            <a:fillRect/>
          </a:stretch>
        </p:blipFill>
        <p:spPr bwMode="auto">
          <a:xfrm>
            <a:off x="2483768" y="4005064"/>
            <a:ext cx="3744416" cy="2592286"/>
          </a:xfrm>
          <a:prstGeom prst="rect">
            <a:avLst/>
          </a:prstGeom>
          <a:noFill/>
          <a:ln w="9525">
            <a:noFill/>
            <a:miter lim="800000"/>
            <a:headEnd/>
            <a:tailEnd/>
          </a:ln>
          <a:effectLst/>
        </p:spPr>
      </p:pic>
    </p:spTree>
    <p:extLst>
      <p:ext uri="{BB962C8B-B14F-4D97-AF65-F5344CB8AC3E}">
        <p14:creationId xmlns:p14="http://schemas.microsoft.com/office/powerpoint/2010/main" xmlns="" val="2553233755"/>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4E0DD37-506E-467F-B388-4BCDCA713DA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42</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調査概要</a:t>
            </a:r>
            <a:r>
              <a:rPr kumimoji="1" lang="en-US" altLang="ja-JP" dirty="0" smtClean="0">
                <a:latin typeface="HG丸ｺﾞｼｯｸM-PRO" pitchFamily="50" charset="-128"/>
                <a:ea typeface="HG丸ｺﾞｼｯｸM-PRO" pitchFamily="50" charset="-128"/>
              </a:rPr>
              <a:t>(</a:t>
            </a:r>
            <a:r>
              <a:rPr kumimoji="1" lang="ja-JP" altLang="en-US" dirty="0" smtClean="0">
                <a:latin typeface="HG丸ｺﾞｼｯｸM-PRO" pitchFamily="50" charset="-128"/>
                <a:ea typeface="HG丸ｺﾞｼｯｸM-PRO" pitchFamily="50" charset="-128"/>
              </a:rPr>
              <a:t>本調査</a:t>
            </a:r>
            <a:r>
              <a:rPr kumimoji="1" lang="en-US" altLang="ja-JP" dirty="0" smtClean="0">
                <a:latin typeface="HG丸ｺﾞｼｯｸM-PRO" pitchFamily="50" charset="-128"/>
                <a:ea typeface="HG丸ｺﾞｼｯｸM-PRO" pitchFamily="50" charset="-128"/>
              </a:rPr>
              <a:t>)</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979712" y="116632"/>
            <a:ext cx="576064" cy="806247"/>
          </a:xfrm>
          <a:prstGeom prst="rect">
            <a:avLst/>
          </a:prstGeom>
          <a:noFill/>
        </p:spPr>
      </p:pic>
      <p:sp>
        <p:nvSpPr>
          <p:cNvPr id="13" name="角丸四角形 12"/>
          <p:cNvSpPr/>
          <p:nvPr/>
        </p:nvSpPr>
        <p:spPr>
          <a:xfrm>
            <a:off x="683568" y="1556792"/>
            <a:ext cx="8136904" cy="223224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kumimoji="1" lang="en-US" altLang="ja-JP" sz="2000" dirty="0" smtClean="0"/>
              <a:t>【</a:t>
            </a:r>
            <a:r>
              <a:rPr kumimoji="1" lang="ja-JP" altLang="en-US" sz="2000" dirty="0" smtClean="0"/>
              <a:t>調査対象</a:t>
            </a:r>
            <a:r>
              <a:rPr kumimoji="1" lang="en-US" altLang="ja-JP" sz="2000" dirty="0" smtClean="0"/>
              <a:t>】</a:t>
            </a:r>
            <a:r>
              <a:rPr kumimoji="1" lang="ja-JP" altLang="en-US" sz="2000" dirty="0" smtClean="0"/>
              <a:t>関東圏一都六県の男女</a:t>
            </a:r>
            <a:endParaRPr kumimoji="1" lang="en-US" altLang="ja-JP" sz="2000" dirty="0" smtClean="0"/>
          </a:p>
          <a:p>
            <a:r>
              <a:rPr lang="ja-JP" altLang="en-US" sz="1600" dirty="0" smtClean="0"/>
              <a:t>　（日常の食料品の買い物において、購入する商品を自ら決定する立場にある人）</a:t>
            </a:r>
            <a:endParaRPr lang="en-US" altLang="ja-JP" sz="2000" dirty="0" smtClean="0"/>
          </a:p>
          <a:p>
            <a:r>
              <a:rPr kumimoji="1" lang="en-US" altLang="ja-JP" sz="2000" dirty="0" smtClean="0"/>
              <a:t>【</a:t>
            </a:r>
            <a:r>
              <a:rPr kumimoji="1" lang="ja-JP" altLang="en-US" sz="2000" dirty="0" smtClean="0"/>
              <a:t>調査期間</a:t>
            </a:r>
            <a:r>
              <a:rPr kumimoji="1" lang="en-US" altLang="ja-JP" sz="2000" dirty="0" smtClean="0"/>
              <a:t>】2012</a:t>
            </a:r>
            <a:r>
              <a:rPr kumimoji="1" lang="ja-JP" altLang="en-US" sz="2000" dirty="0" smtClean="0"/>
              <a:t>年</a:t>
            </a:r>
            <a:r>
              <a:rPr kumimoji="1" lang="en-US" altLang="ja-JP" sz="2000" dirty="0" smtClean="0"/>
              <a:t>12</a:t>
            </a:r>
            <a:r>
              <a:rPr kumimoji="1" lang="ja-JP" altLang="en-US" sz="2000" dirty="0" smtClean="0"/>
              <a:t>月</a:t>
            </a:r>
            <a:r>
              <a:rPr kumimoji="1" lang="en-US" altLang="ja-JP" sz="2000" dirty="0" smtClean="0"/>
              <a:t>11</a:t>
            </a:r>
            <a:r>
              <a:rPr kumimoji="1" lang="ja-JP" altLang="en-US" sz="2000" dirty="0" smtClean="0"/>
              <a:t>日～</a:t>
            </a:r>
            <a:r>
              <a:rPr kumimoji="1" lang="en-US" altLang="ja-JP" sz="2000" dirty="0" smtClean="0"/>
              <a:t>13</a:t>
            </a:r>
            <a:r>
              <a:rPr kumimoji="1" lang="ja-JP" altLang="en-US" sz="2000" dirty="0" smtClean="0"/>
              <a:t>日</a:t>
            </a:r>
            <a:endParaRPr kumimoji="1" lang="en-US" altLang="ja-JP" sz="2000" dirty="0" smtClean="0"/>
          </a:p>
          <a:p>
            <a:r>
              <a:rPr lang="en-US" altLang="ja-JP" sz="2000" dirty="0" smtClean="0"/>
              <a:t>【</a:t>
            </a:r>
            <a:r>
              <a:rPr lang="ja-JP" altLang="en-US" sz="2000" dirty="0" smtClean="0"/>
              <a:t>調査方法</a:t>
            </a:r>
            <a:r>
              <a:rPr lang="en-US" altLang="ja-JP" sz="2000" dirty="0" smtClean="0"/>
              <a:t>】</a:t>
            </a:r>
            <a:r>
              <a:rPr lang="ja-JP" altLang="en-US" sz="2000" dirty="0" smtClean="0"/>
              <a:t>ネットリサーチ</a:t>
            </a:r>
            <a:endParaRPr kumimoji="1" lang="en-US" altLang="ja-JP" sz="2000" dirty="0" smtClean="0"/>
          </a:p>
          <a:p>
            <a:r>
              <a:rPr lang="en-US" altLang="ja-JP" sz="2000" dirty="0" smtClean="0"/>
              <a:t>【</a:t>
            </a:r>
            <a:r>
              <a:rPr lang="ja-JP" altLang="en-US" sz="2000" dirty="0" smtClean="0"/>
              <a:t>サンプルサイズ</a:t>
            </a:r>
            <a:r>
              <a:rPr lang="en-US" altLang="ja-JP" sz="2000" dirty="0" smtClean="0"/>
              <a:t>】200(</a:t>
            </a:r>
            <a:r>
              <a:rPr lang="ja-JP" altLang="en-US" sz="2000" dirty="0" smtClean="0"/>
              <a:t>仮説①</a:t>
            </a:r>
            <a:r>
              <a:rPr lang="en-US" altLang="ja-JP" sz="2000" dirty="0" smtClean="0"/>
              <a:t>…100,</a:t>
            </a:r>
            <a:r>
              <a:rPr lang="ja-JP" altLang="en-US" sz="2000" dirty="0" smtClean="0"/>
              <a:t>仮説②</a:t>
            </a:r>
            <a:r>
              <a:rPr lang="en-US" altLang="ja-JP" sz="2000" dirty="0" smtClean="0"/>
              <a:t>…100)</a:t>
            </a:r>
          </a:p>
          <a:p>
            <a:r>
              <a:rPr kumimoji="1" lang="en-US" altLang="ja-JP" sz="2000" dirty="0" smtClean="0"/>
              <a:t>【</a:t>
            </a:r>
            <a:r>
              <a:rPr kumimoji="1" lang="ja-JP" altLang="en-US" sz="2000" dirty="0" smtClean="0"/>
              <a:t>分析方法</a:t>
            </a:r>
            <a:r>
              <a:rPr kumimoji="1" lang="en-US" altLang="ja-JP" sz="2000" dirty="0" smtClean="0"/>
              <a:t>】</a:t>
            </a:r>
            <a:r>
              <a:rPr kumimoji="1" lang="ja-JP" altLang="en-US" sz="2000" dirty="0" smtClean="0"/>
              <a:t>対応のある</a:t>
            </a:r>
            <a:r>
              <a:rPr kumimoji="1" lang="en-US" altLang="ja-JP" sz="2000" dirty="0" smtClean="0"/>
              <a:t>t</a:t>
            </a:r>
            <a:r>
              <a:rPr kumimoji="1" lang="ja-JP" altLang="en-US" sz="2000" dirty="0" smtClean="0"/>
              <a:t>検定、</a:t>
            </a:r>
            <a:r>
              <a:rPr lang="ja-JP" altLang="en-US" sz="2000" dirty="0" smtClean="0"/>
              <a:t>単回帰分析</a:t>
            </a:r>
            <a:r>
              <a:rPr lang="ja-JP" altLang="en-US" sz="2000" dirty="0" smtClean="0"/>
              <a:t>、段階的回帰</a:t>
            </a:r>
            <a:r>
              <a:rPr lang="ja-JP" altLang="en-US" sz="2000" dirty="0" smtClean="0"/>
              <a:t>分析、</a:t>
            </a:r>
            <a:r>
              <a:rPr lang="en-US" altLang="ja-JP" sz="2000" dirty="0" smtClean="0"/>
              <a:t>χ</a:t>
            </a:r>
            <a:r>
              <a:rPr lang="ja-JP" altLang="en-US" sz="2000" dirty="0" smtClean="0"/>
              <a:t>二乗検定</a:t>
            </a:r>
            <a:endParaRPr kumimoji="1" lang="ja-JP" altLang="en-US" sz="2000" dirty="0"/>
          </a:p>
        </p:txBody>
      </p:sp>
      <p:pic>
        <p:nvPicPr>
          <p:cNvPr id="2" name="Picture 2"/>
          <p:cNvPicPr>
            <a:picLocks noChangeAspect="1" noChangeArrowheads="1"/>
          </p:cNvPicPr>
          <p:nvPr/>
        </p:nvPicPr>
        <p:blipFill>
          <a:blip r:embed="rId4" cstate="print"/>
          <a:srcRect/>
          <a:stretch>
            <a:fillRect/>
          </a:stretch>
        </p:blipFill>
        <p:spPr bwMode="auto">
          <a:xfrm>
            <a:off x="1763688" y="4365104"/>
            <a:ext cx="2752725" cy="19812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5" cstate="print"/>
          <a:srcRect/>
          <a:stretch>
            <a:fillRect/>
          </a:stretch>
        </p:blipFill>
        <p:spPr bwMode="auto">
          <a:xfrm>
            <a:off x="5004048" y="4365104"/>
            <a:ext cx="2762250" cy="1990725"/>
          </a:xfrm>
          <a:prstGeom prst="rect">
            <a:avLst/>
          </a:prstGeom>
          <a:noFill/>
          <a:ln w="9525">
            <a:noFill/>
            <a:miter lim="800000"/>
            <a:headEnd/>
            <a:tailEnd/>
          </a:ln>
          <a:effectLst/>
        </p:spPr>
      </p:pic>
    </p:spTree>
    <p:extLst>
      <p:ext uri="{BB962C8B-B14F-4D97-AF65-F5344CB8AC3E}">
        <p14:creationId xmlns:p14="http://schemas.microsoft.com/office/powerpoint/2010/main" xmlns="" val="2553233755"/>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店舗イメージと</a:t>
            </a:r>
            <a:r>
              <a:rPr lang="en-US" altLang="ja-JP" sz="2400" dirty="0" smtClean="0"/>
              <a:t>PB</a:t>
            </a:r>
            <a:r>
              <a:rPr lang="ja-JP" altLang="en-US" sz="2400" dirty="0" smtClean="0"/>
              <a:t>イメージの関係</a:t>
            </a:r>
            <a:endParaRPr lang="en-US" altLang="ja-JP" sz="2400" dirty="0" smtClean="0"/>
          </a:p>
          <a:p>
            <a:pPr>
              <a:buNone/>
            </a:pPr>
            <a:r>
              <a:rPr lang="ja-JP" altLang="en-US" sz="2200" dirty="0" smtClean="0"/>
              <a:t>　・店舗の</a:t>
            </a:r>
            <a:r>
              <a:rPr lang="ja-JP" altLang="en-US" sz="2200" u="sng" dirty="0" smtClean="0"/>
              <a:t>安心感</a:t>
            </a:r>
            <a:r>
              <a:rPr lang="ja-JP" altLang="en-US" sz="2200" dirty="0" smtClean="0"/>
              <a:t>と</a:t>
            </a:r>
            <a:r>
              <a:rPr lang="en-US" altLang="ja-JP" sz="2200" dirty="0" smtClean="0"/>
              <a:t>PB</a:t>
            </a:r>
            <a:r>
              <a:rPr lang="ja-JP" altLang="en-US" sz="2200" dirty="0" smtClean="0"/>
              <a:t>の</a:t>
            </a:r>
            <a:r>
              <a:rPr lang="ja-JP" altLang="en-US" sz="2200" u="sng" dirty="0" smtClean="0"/>
              <a:t>安心感</a:t>
            </a:r>
            <a:r>
              <a:rPr lang="ja-JP" altLang="en-US" sz="2200" dirty="0" smtClean="0"/>
              <a:t>の関係</a:t>
            </a:r>
            <a:endParaRPr lang="en-US" altLang="ja-JP" sz="2200" dirty="0" smtClean="0"/>
          </a:p>
          <a:p>
            <a:pPr>
              <a:buNone/>
            </a:pPr>
            <a:endParaRPr lang="en-US" altLang="ja-JP" sz="2200" dirty="0" smtClean="0"/>
          </a:p>
          <a:p>
            <a:pPr>
              <a:buNone/>
            </a:pPr>
            <a:endParaRPr lang="en-US" altLang="ja-JP" sz="2200" dirty="0" smtClean="0"/>
          </a:p>
          <a:p>
            <a:pPr>
              <a:buNone/>
            </a:pPr>
            <a:r>
              <a:rPr lang="ja-JP" altLang="en-US" sz="2200" dirty="0" smtClean="0"/>
              <a:t>　・店舗の</a:t>
            </a:r>
            <a:r>
              <a:rPr lang="ja-JP" altLang="en-US" sz="2200" u="sng" dirty="0" smtClean="0"/>
              <a:t>信頼感</a:t>
            </a:r>
            <a:r>
              <a:rPr lang="ja-JP" altLang="en-US" sz="2200" dirty="0" smtClean="0"/>
              <a:t>と</a:t>
            </a:r>
            <a:r>
              <a:rPr lang="en-US" altLang="ja-JP" sz="2200" dirty="0" smtClean="0"/>
              <a:t>PB</a:t>
            </a:r>
            <a:r>
              <a:rPr lang="ja-JP" altLang="en-US" sz="2200" dirty="0" smtClean="0"/>
              <a:t>の</a:t>
            </a:r>
            <a:r>
              <a:rPr lang="ja-JP" altLang="en-US" sz="2200" u="sng" dirty="0" smtClean="0"/>
              <a:t>信頼感</a:t>
            </a:r>
            <a:r>
              <a:rPr lang="ja-JP" altLang="en-US" sz="2200" dirty="0" smtClean="0"/>
              <a:t>の関係</a:t>
            </a:r>
            <a:endParaRPr lang="en-US" altLang="ja-JP" sz="2200" dirty="0" smtClean="0"/>
          </a:p>
          <a:p>
            <a:pPr>
              <a:buNone/>
            </a:pPr>
            <a:endParaRPr lang="en-US" altLang="ja-JP" sz="2200" dirty="0" smtClean="0"/>
          </a:p>
          <a:p>
            <a:pPr>
              <a:buNone/>
            </a:pPr>
            <a:endParaRPr lang="en-US" altLang="ja-JP" sz="2200" dirty="0" smtClean="0"/>
          </a:p>
          <a:p>
            <a:pPr>
              <a:buNone/>
            </a:pPr>
            <a:r>
              <a:rPr lang="ja-JP" altLang="en-US" sz="2200" dirty="0" smtClean="0"/>
              <a:t>　・店舗の</a:t>
            </a:r>
            <a:r>
              <a:rPr lang="ja-JP" altLang="en-US" sz="2200" u="sng" dirty="0" smtClean="0"/>
              <a:t>好感</a:t>
            </a:r>
            <a:r>
              <a:rPr lang="ja-JP" altLang="en-US" sz="2200" dirty="0" smtClean="0"/>
              <a:t>と</a:t>
            </a:r>
            <a:r>
              <a:rPr lang="en-US" altLang="ja-JP" sz="2200" dirty="0" smtClean="0"/>
              <a:t>PB</a:t>
            </a:r>
            <a:r>
              <a:rPr lang="ja-JP" altLang="en-US" sz="2200" dirty="0" smtClean="0"/>
              <a:t>の</a:t>
            </a:r>
            <a:r>
              <a:rPr lang="ja-JP" altLang="en-US" sz="2200" u="sng" dirty="0" smtClean="0"/>
              <a:t>好感</a:t>
            </a:r>
            <a:r>
              <a:rPr lang="ja-JP" altLang="en-US" sz="2200" dirty="0" smtClean="0"/>
              <a:t>の関係</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43</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1-1</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sp>
        <p:nvSpPr>
          <p:cNvPr id="17" name="正方形/長方形 16"/>
          <p:cNvSpPr/>
          <p:nvPr/>
        </p:nvSpPr>
        <p:spPr>
          <a:xfrm>
            <a:off x="1259632" y="2492896"/>
            <a:ext cx="6768752" cy="72008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sz="1600" dirty="0" smtClean="0">
                <a:latin typeface="+mj-ea"/>
                <a:ea typeface="+mj-ea"/>
              </a:rPr>
              <a:t>Q3,</a:t>
            </a:r>
            <a:r>
              <a:rPr kumimoji="1" lang="ja-JP" altLang="en-US" sz="1600" dirty="0" smtClean="0">
                <a:latin typeface="+mj-ea"/>
                <a:ea typeface="+mj-ea"/>
              </a:rPr>
              <a:t>そのスーパーに対して安心感を持っているか</a:t>
            </a:r>
            <a:endParaRPr kumimoji="1" lang="en-US" altLang="ja-JP" sz="1600" dirty="0" smtClean="0">
              <a:latin typeface="+mj-ea"/>
              <a:ea typeface="+mj-ea"/>
            </a:endParaRPr>
          </a:p>
          <a:p>
            <a:pPr algn="ctr"/>
            <a:r>
              <a:rPr lang="en-US" altLang="ja-JP" sz="1600" dirty="0" smtClean="0">
                <a:latin typeface="+mj-ea"/>
                <a:ea typeface="+mj-ea"/>
              </a:rPr>
              <a:t>Q6,</a:t>
            </a:r>
            <a:r>
              <a:rPr lang="ja-JP" altLang="en-US" sz="1600" dirty="0" smtClean="0">
                <a:latin typeface="+mj-ea"/>
                <a:ea typeface="+mj-ea"/>
              </a:rPr>
              <a:t>その</a:t>
            </a:r>
            <a:r>
              <a:rPr lang="en-US" altLang="ja-JP" sz="1600" dirty="0" smtClean="0">
                <a:latin typeface="+mj-ea"/>
                <a:ea typeface="+mj-ea"/>
              </a:rPr>
              <a:t>PB</a:t>
            </a:r>
            <a:r>
              <a:rPr lang="ja-JP" altLang="en-US" sz="1600" dirty="0" smtClean="0">
                <a:latin typeface="+mj-ea"/>
                <a:ea typeface="+mj-ea"/>
              </a:rPr>
              <a:t>の食品に対して安心感を持っているか</a:t>
            </a:r>
            <a:endParaRPr kumimoji="1" lang="ja-JP" altLang="en-US" sz="1600" dirty="0">
              <a:latin typeface="+mj-ea"/>
              <a:ea typeface="+mj-ea"/>
            </a:endParaRPr>
          </a:p>
        </p:txBody>
      </p:sp>
      <p:sp>
        <p:nvSpPr>
          <p:cNvPr id="20" name="正方形/長方形 19"/>
          <p:cNvSpPr/>
          <p:nvPr/>
        </p:nvSpPr>
        <p:spPr>
          <a:xfrm>
            <a:off x="1259632" y="3717032"/>
            <a:ext cx="6768752" cy="72008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sz="1600" dirty="0" smtClean="0">
                <a:latin typeface="+mj-ea"/>
                <a:ea typeface="+mj-ea"/>
              </a:rPr>
              <a:t>Q4</a:t>
            </a:r>
            <a:r>
              <a:rPr lang="en-US" altLang="ja-JP" sz="1600" dirty="0" smtClean="0">
                <a:latin typeface="+mj-ea"/>
                <a:ea typeface="+mj-ea"/>
              </a:rPr>
              <a:t>,</a:t>
            </a:r>
            <a:r>
              <a:rPr kumimoji="1" lang="ja-JP" altLang="en-US" sz="1600" dirty="0" smtClean="0">
                <a:latin typeface="+mj-ea"/>
                <a:ea typeface="+mj-ea"/>
              </a:rPr>
              <a:t>そのスーパーに対して信頼感を持っているか</a:t>
            </a:r>
            <a:endParaRPr kumimoji="1" lang="en-US" altLang="ja-JP" sz="1600" dirty="0" smtClean="0">
              <a:latin typeface="+mj-ea"/>
              <a:ea typeface="+mj-ea"/>
            </a:endParaRPr>
          </a:p>
          <a:p>
            <a:pPr algn="ctr"/>
            <a:r>
              <a:rPr lang="en-US" altLang="ja-JP" sz="1600" dirty="0" smtClean="0">
                <a:latin typeface="+mj-ea"/>
                <a:ea typeface="+mj-ea"/>
              </a:rPr>
              <a:t>Q7,</a:t>
            </a:r>
            <a:r>
              <a:rPr lang="ja-JP" altLang="en-US" sz="1600" dirty="0" smtClean="0">
                <a:latin typeface="+mj-ea"/>
                <a:ea typeface="+mj-ea"/>
              </a:rPr>
              <a:t>その</a:t>
            </a:r>
            <a:r>
              <a:rPr lang="en-US" altLang="ja-JP" sz="1600" dirty="0" smtClean="0">
                <a:latin typeface="+mj-ea"/>
                <a:ea typeface="+mj-ea"/>
              </a:rPr>
              <a:t>PB</a:t>
            </a:r>
            <a:r>
              <a:rPr lang="ja-JP" altLang="en-US" sz="1600" dirty="0" smtClean="0">
                <a:latin typeface="+mj-ea"/>
                <a:ea typeface="+mj-ea"/>
              </a:rPr>
              <a:t>の食品に対して信頼感を持っているか</a:t>
            </a:r>
            <a:endParaRPr kumimoji="1" lang="ja-JP" altLang="en-US" sz="1600" dirty="0">
              <a:latin typeface="+mj-ea"/>
              <a:ea typeface="+mj-ea"/>
            </a:endParaRPr>
          </a:p>
        </p:txBody>
      </p:sp>
      <p:sp>
        <p:nvSpPr>
          <p:cNvPr id="21" name="正方形/長方形 20"/>
          <p:cNvSpPr/>
          <p:nvPr/>
        </p:nvSpPr>
        <p:spPr>
          <a:xfrm>
            <a:off x="1259632" y="4941168"/>
            <a:ext cx="6768752" cy="720080"/>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sz="1600" dirty="0" smtClean="0">
                <a:latin typeface="+mj-ea"/>
                <a:ea typeface="+mj-ea"/>
              </a:rPr>
              <a:t>Q5</a:t>
            </a:r>
            <a:r>
              <a:rPr lang="en-US" altLang="ja-JP" sz="1600" dirty="0" smtClean="0">
                <a:latin typeface="+mj-ea"/>
                <a:ea typeface="+mj-ea"/>
              </a:rPr>
              <a:t>,</a:t>
            </a:r>
            <a:r>
              <a:rPr kumimoji="1" lang="ja-JP" altLang="en-US" sz="1600" dirty="0" smtClean="0">
                <a:latin typeface="+mj-ea"/>
                <a:ea typeface="+mj-ea"/>
              </a:rPr>
              <a:t>そのスーパーに対して好感を持っているか</a:t>
            </a:r>
            <a:endParaRPr kumimoji="1" lang="en-US" altLang="ja-JP" sz="1600" dirty="0" smtClean="0">
              <a:latin typeface="+mj-ea"/>
              <a:ea typeface="+mj-ea"/>
            </a:endParaRPr>
          </a:p>
          <a:p>
            <a:pPr algn="ctr"/>
            <a:r>
              <a:rPr lang="en-US" altLang="ja-JP" sz="1600" dirty="0" smtClean="0">
                <a:latin typeface="+mj-ea"/>
                <a:ea typeface="+mj-ea"/>
              </a:rPr>
              <a:t>Q8,</a:t>
            </a:r>
            <a:r>
              <a:rPr lang="ja-JP" altLang="en-US" sz="1600" dirty="0" smtClean="0">
                <a:latin typeface="+mj-ea"/>
                <a:ea typeface="+mj-ea"/>
              </a:rPr>
              <a:t>その</a:t>
            </a:r>
            <a:r>
              <a:rPr lang="en-US" altLang="ja-JP" sz="1600" dirty="0" smtClean="0">
                <a:latin typeface="+mj-ea"/>
                <a:ea typeface="+mj-ea"/>
              </a:rPr>
              <a:t>PB</a:t>
            </a:r>
            <a:r>
              <a:rPr lang="ja-JP" altLang="en-US" sz="1600" dirty="0" smtClean="0">
                <a:latin typeface="+mj-ea"/>
                <a:ea typeface="+mj-ea"/>
              </a:rPr>
              <a:t>の食品に対して好感を持っているか</a:t>
            </a:r>
            <a:endParaRPr kumimoji="1" lang="ja-JP" altLang="en-US" sz="1600" dirty="0">
              <a:latin typeface="+mj-ea"/>
              <a:ea typeface="+mj-ea"/>
            </a:endParaRPr>
          </a:p>
        </p:txBody>
      </p:sp>
      <p:sp>
        <p:nvSpPr>
          <p:cNvPr id="14" name="テキスト ボックス 13"/>
          <p:cNvSpPr txBox="1"/>
          <p:nvPr/>
        </p:nvSpPr>
        <p:spPr>
          <a:xfrm>
            <a:off x="1403648" y="5847655"/>
            <a:ext cx="6340197" cy="461665"/>
          </a:xfrm>
          <a:prstGeom prst="rect">
            <a:avLst/>
          </a:prstGeom>
          <a:noFill/>
        </p:spPr>
        <p:txBody>
          <a:bodyPr wrap="none" rtlCol="0">
            <a:spAutoFit/>
          </a:bodyPr>
          <a:lstStyle/>
          <a:p>
            <a:r>
              <a:rPr kumimoji="1" lang="ja-JP" altLang="en-US" sz="2400" dirty="0" smtClean="0"/>
              <a:t>上記の項目を単回帰分析を用いて検証を行う</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200" dirty="0" smtClean="0"/>
              <a:t>店舗の</a:t>
            </a:r>
            <a:r>
              <a:rPr lang="ja-JP" altLang="en-US" sz="2200" u="sng" dirty="0" smtClean="0"/>
              <a:t>安心感</a:t>
            </a:r>
            <a:r>
              <a:rPr lang="ja-JP" altLang="en-US" sz="2200" dirty="0" smtClean="0"/>
              <a:t>と</a:t>
            </a:r>
            <a:r>
              <a:rPr lang="en-US" altLang="ja-JP" sz="2200" dirty="0" smtClean="0"/>
              <a:t>PB</a:t>
            </a:r>
            <a:r>
              <a:rPr lang="ja-JP" altLang="en-US" sz="2200" dirty="0" smtClean="0"/>
              <a:t>の</a:t>
            </a:r>
            <a:r>
              <a:rPr lang="ja-JP" altLang="en-US" sz="2200" u="sng" dirty="0" smtClean="0"/>
              <a:t>安心感</a:t>
            </a:r>
            <a:r>
              <a:rPr lang="ja-JP" altLang="en-US" sz="2200" dirty="0" smtClean="0"/>
              <a:t>の関係</a:t>
            </a:r>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pPr algn="ctr">
              <a:buNone/>
            </a:pPr>
            <a:r>
              <a:rPr lang="ja-JP" altLang="en-US" sz="2400" u="sng" dirty="0" smtClean="0"/>
              <a:t>回帰式</a:t>
            </a:r>
            <a:r>
              <a:rPr lang="en-US" altLang="ja-JP" sz="2400" u="sng" dirty="0" smtClean="0"/>
              <a:t>…Y=0.465</a:t>
            </a:r>
            <a:r>
              <a:rPr lang="ja-JP" altLang="en-US" sz="2400" u="sng" dirty="0" smtClean="0"/>
              <a:t>＋</a:t>
            </a:r>
            <a:r>
              <a:rPr lang="en-US" altLang="ja-JP" sz="2400" u="sng" dirty="0" smtClean="0"/>
              <a:t>0.878x</a:t>
            </a:r>
            <a:r>
              <a:rPr lang="ja-JP" altLang="en-US" sz="2400" u="sng" baseline="-2000" dirty="0" smtClean="0"/>
              <a:t>１</a:t>
            </a:r>
            <a:endParaRPr lang="en-US" altLang="ja-JP" sz="2400" u="sng" baseline="-20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44</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1-1</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grpSp>
        <p:nvGrpSpPr>
          <p:cNvPr id="28" name="グループ化 27"/>
          <p:cNvGrpSpPr/>
          <p:nvPr/>
        </p:nvGrpSpPr>
        <p:grpSpPr>
          <a:xfrm>
            <a:off x="1403648" y="3429744"/>
            <a:ext cx="5895975" cy="1295400"/>
            <a:chOff x="1547664" y="3284984"/>
            <a:chExt cx="5895975" cy="1295400"/>
          </a:xfrm>
        </p:grpSpPr>
        <p:sp>
          <p:nvSpPr>
            <p:cNvPr id="27" name="角丸四角形 26"/>
            <p:cNvSpPr/>
            <p:nvPr/>
          </p:nvSpPr>
          <p:spPr>
            <a:xfrm>
              <a:off x="2699792" y="357301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5508104" y="357301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4" name="Picture 6"/>
            <p:cNvPicPr>
              <a:picLocks noChangeAspect="1" noChangeArrowheads="1"/>
            </p:cNvPicPr>
            <p:nvPr/>
          </p:nvPicPr>
          <p:blipFill>
            <a:blip r:embed="rId4" cstate="print"/>
            <a:srcRect/>
            <a:stretch>
              <a:fillRect/>
            </a:stretch>
          </p:blipFill>
          <p:spPr bwMode="auto">
            <a:xfrm>
              <a:off x="1547664" y="3284984"/>
              <a:ext cx="5895975" cy="1295400"/>
            </a:xfrm>
            <a:prstGeom prst="rect">
              <a:avLst/>
            </a:prstGeom>
            <a:noFill/>
            <a:ln w="9525">
              <a:noFill/>
              <a:miter lim="800000"/>
              <a:headEnd/>
              <a:tailEnd/>
            </a:ln>
            <a:effectLst/>
          </p:spPr>
        </p:pic>
      </p:grpSp>
      <p:grpSp>
        <p:nvGrpSpPr>
          <p:cNvPr id="29" name="グループ化 28"/>
          <p:cNvGrpSpPr/>
          <p:nvPr/>
        </p:nvGrpSpPr>
        <p:grpSpPr>
          <a:xfrm>
            <a:off x="4211960" y="1988840"/>
            <a:ext cx="4690120" cy="1321160"/>
            <a:chOff x="4211960" y="1988840"/>
            <a:chExt cx="4690120" cy="1321160"/>
          </a:xfrm>
        </p:grpSpPr>
        <p:sp>
          <p:nvSpPr>
            <p:cNvPr id="25" name="角丸四角形 24"/>
            <p:cNvSpPr/>
            <p:nvPr/>
          </p:nvSpPr>
          <p:spPr>
            <a:xfrm>
              <a:off x="7740352" y="2204864"/>
              <a:ext cx="1152128"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5" name="Picture 7"/>
            <p:cNvPicPr>
              <a:picLocks noChangeAspect="1" noChangeArrowheads="1"/>
            </p:cNvPicPr>
            <p:nvPr/>
          </p:nvPicPr>
          <p:blipFill>
            <a:blip r:embed="rId5" cstate="print"/>
            <a:srcRect/>
            <a:stretch>
              <a:fillRect/>
            </a:stretch>
          </p:blipFill>
          <p:spPr bwMode="auto">
            <a:xfrm>
              <a:off x="4211960" y="1988840"/>
              <a:ext cx="4690120" cy="1321160"/>
            </a:xfrm>
            <a:prstGeom prst="rect">
              <a:avLst/>
            </a:prstGeom>
            <a:noFill/>
            <a:ln w="9525">
              <a:noFill/>
              <a:miter lim="800000"/>
              <a:headEnd/>
              <a:tailEnd/>
            </a:ln>
            <a:effectLst/>
          </p:spPr>
        </p:pic>
      </p:grpSp>
      <p:grpSp>
        <p:nvGrpSpPr>
          <p:cNvPr id="30" name="グループ化 29"/>
          <p:cNvGrpSpPr/>
          <p:nvPr/>
        </p:nvGrpSpPr>
        <p:grpSpPr>
          <a:xfrm>
            <a:off x="525785" y="1988840"/>
            <a:ext cx="3686175" cy="990600"/>
            <a:chOff x="525785" y="1988840"/>
            <a:chExt cx="3686175" cy="990600"/>
          </a:xfrm>
        </p:grpSpPr>
        <p:sp>
          <p:nvSpPr>
            <p:cNvPr id="22" name="角丸四角形 21"/>
            <p:cNvSpPr/>
            <p:nvPr/>
          </p:nvSpPr>
          <p:spPr>
            <a:xfrm>
              <a:off x="2339752" y="2204864"/>
              <a:ext cx="936104" cy="5760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56" name="Picture 8"/>
            <p:cNvPicPr>
              <a:picLocks noChangeAspect="1" noChangeArrowheads="1"/>
            </p:cNvPicPr>
            <p:nvPr/>
          </p:nvPicPr>
          <p:blipFill>
            <a:blip r:embed="rId6" cstate="print"/>
            <a:srcRect/>
            <a:stretch>
              <a:fillRect/>
            </a:stretch>
          </p:blipFill>
          <p:spPr bwMode="auto">
            <a:xfrm>
              <a:off x="525785" y="1988840"/>
              <a:ext cx="3686175" cy="990600"/>
            </a:xfrm>
            <a:prstGeom prst="rect">
              <a:avLst/>
            </a:prstGeom>
            <a:noFill/>
            <a:ln w="9525">
              <a:noFill/>
              <a:miter lim="800000"/>
              <a:headEnd/>
              <a:tailEnd/>
            </a:ln>
            <a:effectLst/>
          </p:spPr>
        </p:pic>
      </p:grpSp>
      <p:sp>
        <p:nvSpPr>
          <p:cNvPr id="31" name="角丸四角形吹き出し 30"/>
          <p:cNvSpPr/>
          <p:nvPr/>
        </p:nvSpPr>
        <p:spPr>
          <a:xfrm>
            <a:off x="1259632" y="2996952"/>
            <a:ext cx="2952328" cy="504056"/>
          </a:xfrm>
          <a:prstGeom prst="wedgeRoundRectCallout">
            <a:avLst>
              <a:gd name="adj1" fmla="val -12103"/>
              <a:gd name="adj2" fmla="val -89883"/>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回帰式の説明力：</a:t>
            </a:r>
            <a:r>
              <a:rPr kumimoji="1" lang="ja-JP" altLang="en-US" sz="1600" dirty="0" smtClean="0">
                <a:effectLst>
                  <a:outerShdw blurRad="38100" dist="38100" dir="2700000" algn="tl">
                    <a:srgbClr val="000000">
                      <a:alpha val="43137"/>
                    </a:srgbClr>
                  </a:outerShdw>
                </a:effectLst>
                <a:latin typeface="+mj-ea"/>
                <a:ea typeface="+mj-ea"/>
              </a:rPr>
              <a:t>比較的高い</a:t>
            </a:r>
            <a:endParaRPr kumimoji="1" lang="ja-JP" altLang="en-US" sz="1600" dirty="0">
              <a:effectLst>
                <a:outerShdw blurRad="38100" dist="38100" dir="2700000" algn="tl">
                  <a:srgbClr val="000000">
                    <a:alpha val="43137"/>
                  </a:srgbClr>
                </a:outerShdw>
              </a:effectLst>
              <a:latin typeface="+mj-ea"/>
              <a:ea typeface="+mj-ea"/>
            </a:endParaRPr>
          </a:p>
        </p:txBody>
      </p:sp>
      <p:sp>
        <p:nvSpPr>
          <p:cNvPr id="32" name="角丸四角形吹き出し 31"/>
          <p:cNvSpPr/>
          <p:nvPr/>
        </p:nvSpPr>
        <p:spPr>
          <a:xfrm>
            <a:off x="5724128" y="3068960"/>
            <a:ext cx="3240360" cy="504056"/>
          </a:xfrm>
          <a:prstGeom prst="wedgeRoundRectCallout">
            <a:avLst>
              <a:gd name="adj1" fmla="val 29414"/>
              <a:gd name="adj2" fmla="val -7537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回帰式の有意性：</a:t>
            </a:r>
            <a:r>
              <a:rPr lang="ja-JP" altLang="en-US" sz="1600" dirty="0" smtClean="0">
                <a:effectLst>
                  <a:outerShdw blurRad="38100" dist="38100" dir="2700000" algn="tl">
                    <a:srgbClr val="000000">
                      <a:alpha val="43137"/>
                    </a:srgbClr>
                  </a:outerShdw>
                </a:effectLst>
                <a:latin typeface="+mj-ea"/>
                <a:ea typeface="+mj-ea"/>
              </a:rPr>
              <a:t>意味がある</a:t>
            </a:r>
            <a:endParaRPr kumimoji="1" lang="ja-JP" altLang="en-US" sz="1600" dirty="0">
              <a:effectLst>
                <a:outerShdw blurRad="38100" dist="38100" dir="2700000" algn="tl">
                  <a:srgbClr val="000000">
                    <a:alpha val="43137"/>
                  </a:srgbClr>
                </a:outerShdw>
              </a:effectLst>
              <a:latin typeface="+mj-ea"/>
              <a:ea typeface="+mj-ea"/>
            </a:endParaRPr>
          </a:p>
        </p:txBody>
      </p:sp>
      <p:sp>
        <p:nvSpPr>
          <p:cNvPr id="33" name="正方形/長方形 32"/>
          <p:cNvSpPr/>
          <p:nvPr/>
        </p:nvSpPr>
        <p:spPr>
          <a:xfrm>
            <a:off x="1331640" y="5301208"/>
            <a:ext cx="6480720"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回帰係数の符号は</a:t>
            </a:r>
            <a:r>
              <a:rPr lang="ja-JP" altLang="en-US" dirty="0" smtClean="0">
                <a:effectLst>
                  <a:outerShdw blurRad="38100" dist="38100" dir="2700000" algn="tl">
                    <a:srgbClr val="000000">
                      <a:alpha val="43137"/>
                    </a:srgbClr>
                  </a:outerShdw>
                </a:effectLst>
              </a:rPr>
              <a:t>正</a:t>
            </a:r>
            <a:r>
              <a:rPr lang="ja-JP" altLang="en-US" dirty="0" smtClean="0"/>
              <a:t>。</a:t>
            </a:r>
            <a:r>
              <a:rPr kumimoji="1" lang="ja-JP" altLang="en-US" dirty="0" smtClean="0"/>
              <a:t>有意確率</a:t>
            </a:r>
            <a:r>
              <a:rPr kumimoji="1" lang="en-US" altLang="ja-JP" dirty="0" smtClean="0"/>
              <a:t>…</a:t>
            </a:r>
            <a:r>
              <a:rPr kumimoji="1" lang="en-US" altLang="ja-JP" dirty="0" smtClean="0">
                <a:effectLst>
                  <a:outerShdw blurRad="38100" dist="38100" dir="2700000" algn="tl">
                    <a:srgbClr val="000000">
                      <a:alpha val="43137"/>
                    </a:srgbClr>
                  </a:outerShdw>
                </a:effectLst>
              </a:rPr>
              <a:t>1%</a:t>
            </a:r>
            <a:r>
              <a:rPr kumimoji="1" lang="ja-JP" altLang="en-US" dirty="0" smtClean="0">
                <a:effectLst>
                  <a:outerShdw blurRad="38100" dist="38100" dir="2700000" algn="tl">
                    <a:srgbClr val="000000">
                      <a:alpha val="43137"/>
                    </a:srgbClr>
                  </a:outerShdw>
                </a:effectLst>
              </a:rPr>
              <a:t>水準で有意</a:t>
            </a:r>
            <a:r>
              <a:rPr kumimoji="1" lang="ja-JP" altLang="en-US" dirty="0" smtClean="0"/>
              <a:t>。</a:t>
            </a:r>
            <a:endParaRPr kumimoji="1" lang="en-US" altLang="ja-JP" dirty="0" smtClean="0"/>
          </a:p>
          <a:p>
            <a:pPr algn="ctr"/>
            <a:r>
              <a:rPr kumimoji="1" lang="ja-JP" altLang="en-US" dirty="0" smtClean="0"/>
              <a:t>よって、</a:t>
            </a:r>
            <a:r>
              <a:rPr kumimoji="1" lang="ja-JP" altLang="en-US" dirty="0" smtClean="0">
                <a:solidFill>
                  <a:srgbClr val="FF0000"/>
                </a:solidFill>
              </a:rPr>
              <a:t>店舗の安心感が高いほど、</a:t>
            </a:r>
            <a:r>
              <a:rPr kumimoji="1" lang="en-US" altLang="ja-JP" dirty="0" smtClean="0">
                <a:solidFill>
                  <a:srgbClr val="FF0000"/>
                </a:solidFill>
              </a:rPr>
              <a:t>PB</a:t>
            </a:r>
            <a:r>
              <a:rPr kumimoji="1" lang="ja-JP" altLang="en-US" dirty="0" smtClean="0">
                <a:solidFill>
                  <a:srgbClr val="FF0000"/>
                </a:solidFill>
              </a:rPr>
              <a:t>の安心感も高くなる</a:t>
            </a:r>
            <a:endParaRPr kumimoji="1" lang="ja-JP" altLang="en-US" dirty="0">
              <a:solidFill>
                <a:srgbClr val="FF0000"/>
              </a:solidFill>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200" dirty="0" smtClean="0"/>
              <a:t>店舗の</a:t>
            </a:r>
            <a:r>
              <a:rPr lang="ja-JP" altLang="en-US" sz="2200" u="sng" dirty="0" smtClean="0"/>
              <a:t>信頼感</a:t>
            </a:r>
            <a:r>
              <a:rPr lang="ja-JP" altLang="en-US" sz="2200" dirty="0" smtClean="0"/>
              <a:t>と</a:t>
            </a:r>
            <a:r>
              <a:rPr lang="en-US" altLang="ja-JP" sz="2200" dirty="0" smtClean="0"/>
              <a:t>PB</a:t>
            </a:r>
            <a:r>
              <a:rPr lang="ja-JP" altLang="en-US" sz="2200" dirty="0" smtClean="0"/>
              <a:t>の</a:t>
            </a:r>
            <a:r>
              <a:rPr lang="ja-JP" altLang="en-US" sz="2200" u="sng" dirty="0" smtClean="0"/>
              <a:t>信頼感</a:t>
            </a:r>
            <a:r>
              <a:rPr lang="ja-JP" altLang="en-US" sz="2200" dirty="0" smtClean="0"/>
              <a:t>の関係</a:t>
            </a:r>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pPr algn="ctr">
              <a:buNone/>
            </a:pPr>
            <a:r>
              <a:rPr lang="ja-JP" altLang="en-US" sz="2400" u="sng" dirty="0" smtClean="0"/>
              <a:t>回帰式</a:t>
            </a:r>
            <a:r>
              <a:rPr lang="en-US" altLang="ja-JP" sz="2400" u="sng" dirty="0" smtClean="0"/>
              <a:t>…Y=0.391</a:t>
            </a:r>
            <a:r>
              <a:rPr lang="ja-JP" altLang="en-US" sz="2400" u="sng" dirty="0" smtClean="0"/>
              <a:t>＋</a:t>
            </a:r>
            <a:r>
              <a:rPr lang="en-US" altLang="ja-JP" sz="2400" u="sng" dirty="0" smtClean="0"/>
              <a:t>0.884x</a:t>
            </a:r>
            <a:r>
              <a:rPr lang="ja-JP" altLang="en-US" sz="2400" u="sng" baseline="-2000" dirty="0" smtClean="0"/>
              <a:t>１</a:t>
            </a:r>
            <a:endParaRPr lang="en-US" altLang="ja-JP" sz="2400" u="sng" baseline="-20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45</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1-1</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sp>
        <p:nvSpPr>
          <p:cNvPr id="27" name="角丸四角形 26"/>
          <p:cNvSpPr/>
          <p:nvPr/>
        </p:nvSpPr>
        <p:spPr>
          <a:xfrm>
            <a:off x="2555776"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5364088"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7740352" y="2204864"/>
            <a:ext cx="1152128"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2339752" y="2204864"/>
            <a:ext cx="936104" cy="5760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吹き出し 30"/>
          <p:cNvSpPr/>
          <p:nvPr/>
        </p:nvSpPr>
        <p:spPr>
          <a:xfrm>
            <a:off x="1259632" y="2996952"/>
            <a:ext cx="2952328" cy="504056"/>
          </a:xfrm>
          <a:prstGeom prst="wedgeRoundRectCallout">
            <a:avLst>
              <a:gd name="adj1" fmla="val -12103"/>
              <a:gd name="adj2" fmla="val -89883"/>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回帰式の説明力：</a:t>
            </a:r>
            <a:r>
              <a:rPr kumimoji="1" lang="ja-JP" altLang="en-US" sz="1600" dirty="0" smtClean="0">
                <a:effectLst>
                  <a:outerShdw blurRad="38100" dist="38100" dir="2700000" algn="tl">
                    <a:srgbClr val="000000">
                      <a:alpha val="43137"/>
                    </a:srgbClr>
                  </a:outerShdw>
                </a:effectLst>
                <a:latin typeface="+mj-ea"/>
                <a:ea typeface="+mj-ea"/>
              </a:rPr>
              <a:t>比較的高い</a:t>
            </a:r>
            <a:endParaRPr kumimoji="1" lang="ja-JP" altLang="en-US" sz="1600" dirty="0">
              <a:effectLst>
                <a:outerShdw blurRad="38100" dist="38100" dir="2700000" algn="tl">
                  <a:srgbClr val="000000">
                    <a:alpha val="43137"/>
                  </a:srgbClr>
                </a:outerShdw>
              </a:effectLst>
              <a:latin typeface="+mj-ea"/>
              <a:ea typeface="+mj-ea"/>
            </a:endParaRPr>
          </a:p>
        </p:txBody>
      </p:sp>
      <p:sp>
        <p:nvSpPr>
          <p:cNvPr id="32" name="角丸四角形吹き出し 31"/>
          <p:cNvSpPr/>
          <p:nvPr/>
        </p:nvSpPr>
        <p:spPr>
          <a:xfrm>
            <a:off x="5724128" y="3068960"/>
            <a:ext cx="3240360" cy="504056"/>
          </a:xfrm>
          <a:prstGeom prst="wedgeRoundRectCallout">
            <a:avLst>
              <a:gd name="adj1" fmla="val 29414"/>
              <a:gd name="adj2" fmla="val -7537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回帰式の有意性：</a:t>
            </a:r>
            <a:r>
              <a:rPr lang="ja-JP" altLang="en-US" sz="1600" dirty="0" smtClean="0">
                <a:effectLst>
                  <a:outerShdw blurRad="38100" dist="38100" dir="2700000" algn="tl">
                    <a:srgbClr val="000000">
                      <a:alpha val="43137"/>
                    </a:srgbClr>
                  </a:outerShdw>
                </a:effectLst>
                <a:latin typeface="+mj-ea"/>
                <a:ea typeface="+mj-ea"/>
              </a:rPr>
              <a:t>意味がある</a:t>
            </a:r>
            <a:endParaRPr kumimoji="1" lang="ja-JP" altLang="en-US" sz="1600" dirty="0">
              <a:effectLst>
                <a:outerShdw blurRad="38100" dist="38100" dir="2700000" algn="tl">
                  <a:srgbClr val="000000">
                    <a:alpha val="43137"/>
                  </a:srgbClr>
                </a:outerShdw>
              </a:effectLst>
              <a:latin typeface="+mj-ea"/>
              <a:ea typeface="+mj-ea"/>
            </a:endParaRPr>
          </a:p>
        </p:txBody>
      </p:sp>
      <p:sp>
        <p:nvSpPr>
          <p:cNvPr id="33" name="正方形/長方形 32"/>
          <p:cNvSpPr/>
          <p:nvPr/>
        </p:nvSpPr>
        <p:spPr>
          <a:xfrm>
            <a:off x="1331640" y="5301208"/>
            <a:ext cx="6480720"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回帰係数の符号は</a:t>
            </a:r>
            <a:r>
              <a:rPr lang="ja-JP" altLang="en-US" dirty="0" smtClean="0">
                <a:effectLst>
                  <a:outerShdw blurRad="38100" dist="38100" dir="2700000" algn="tl">
                    <a:srgbClr val="000000">
                      <a:alpha val="43137"/>
                    </a:srgbClr>
                  </a:outerShdw>
                </a:effectLst>
              </a:rPr>
              <a:t>正</a:t>
            </a:r>
            <a:r>
              <a:rPr lang="ja-JP" altLang="en-US" dirty="0" smtClean="0"/>
              <a:t>。</a:t>
            </a:r>
            <a:r>
              <a:rPr kumimoji="1" lang="ja-JP" altLang="en-US" dirty="0" smtClean="0"/>
              <a:t>有意確率</a:t>
            </a:r>
            <a:r>
              <a:rPr kumimoji="1" lang="en-US" altLang="ja-JP" dirty="0" smtClean="0"/>
              <a:t>…</a:t>
            </a:r>
            <a:r>
              <a:rPr kumimoji="1" lang="en-US" altLang="ja-JP" dirty="0" smtClean="0">
                <a:effectLst>
                  <a:outerShdw blurRad="38100" dist="38100" dir="2700000" algn="tl">
                    <a:srgbClr val="000000">
                      <a:alpha val="43137"/>
                    </a:srgbClr>
                  </a:outerShdw>
                </a:effectLst>
              </a:rPr>
              <a:t>1%</a:t>
            </a:r>
            <a:r>
              <a:rPr kumimoji="1" lang="ja-JP" altLang="en-US" dirty="0" smtClean="0">
                <a:effectLst>
                  <a:outerShdw blurRad="38100" dist="38100" dir="2700000" algn="tl">
                    <a:srgbClr val="000000">
                      <a:alpha val="43137"/>
                    </a:srgbClr>
                  </a:outerShdw>
                </a:effectLst>
              </a:rPr>
              <a:t>水準で有意</a:t>
            </a:r>
            <a:r>
              <a:rPr kumimoji="1" lang="ja-JP" altLang="en-US" dirty="0" smtClean="0"/>
              <a:t>。</a:t>
            </a:r>
            <a:endParaRPr kumimoji="1" lang="en-US" altLang="ja-JP" dirty="0" smtClean="0"/>
          </a:p>
          <a:p>
            <a:pPr algn="ctr"/>
            <a:r>
              <a:rPr kumimoji="1" lang="ja-JP" altLang="en-US" dirty="0" smtClean="0"/>
              <a:t>よって、</a:t>
            </a:r>
            <a:r>
              <a:rPr kumimoji="1" lang="ja-JP" altLang="en-US" dirty="0" smtClean="0">
                <a:solidFill>
                  <a:srgbClr val="FF0000"/>
                </a:solidFill>
              </a:rPr>
              <a:t>店舗の信頼感が高いほど、</a:t>
            </a:r>
            <a:r>
              <a:rPr kumimoji="1" lang="en-US" altLang="ja-JP" dirty="0" smtClean="0">
                <a:solidFill>
                  <a:srgbClr val="FF0000"/>
                </a:solidFill>
              </a:rPr>
              <a:t>PB</a:t>
            </a:r>
            <a:r>
              <a:rPr kumimoji="1" lang="ja-JP" altLang="en-US" dirty="0" smtClean="0">
                <a:solidFill>
                  <a:srgbClr val="FF0000"/>
                </a:solidFill>
              </a:rPr>
              <a:t>の信頼感も高くなる</a:t>
            </a:r>
            <a:endParaRPr kumimoji="1" lang="ja-JP" altLang="en-US" dirty="0">
              <a:solidFill>
                <a:srgbClr val="FF0000"/>
              </a:solidFill>
            </a:endParaRPr>
          </a:p>
        </p:txBody>
      </p:sp>
      <p:pic>
        <p:nvPicPr>
          <p:cNvPr id="3074" name="Picture 2"/>
          <p:cNvPicPr>
            <a:picLocks noChangeAspect="1" noChangeArrowheads="1"/>
          </p:cNvPicPr>
          <p:nvPr/>
        </p:nvPicPr>
        <p:blipFill>
          <a:blip r:embed="rId4" cstate="print"/>
          <a:srcRect/>
          <a:stretch>
            <a:fillRect/>
          </a:stretch>
        </p:blipFill>
        <p:spPr bwMode="auto">
          <a:xfrm>
            <a:off x="539552" y="1988840"/>
            <a:ext cx="3686175" cy="9906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5" cstate="print"/>
          <a:srcRect/>
          <a:stretch>
            <a:fillRect/>
          </a:stretch>
        </p:blipFill>
        <p:spPr bwMode="auto">
          <a:xfrm>
            <a:off x="4211960" y="1988840"/>
            <a:ext cx="4673319" cy="1316428"/>
          </a:xfrm>
          <a:prstGeom prst="rect">
            <a:avLst/>
          </a:prstGeom>
          <a:noFill/>
          <a:ln w="9525">
            <a:noFill/>
            <a:miter lim="800000"/>
            <a:headEnd/>
            <a:tailEnd/>
          </a:ln>
          <a:effectLst/>
        </p:spPr>
      </p:pic>
      <p:pic>
        <p:nvPicPr>
          <p:cNvPr id="3076" name="Picture 4"/>
          <p:cNvPicPr>
            <a:picLocks noChangeAspect="1" noChangeArrowheads="1"/>
          </p:cNvPicPr>
          <p:nvPr/>
        </p:nvPicPr>
        <p:blipFill>
          <a:blip r:embed="rId6" cstate="print"/>
          <a:srcRect/>
          <a:stretch>
            <a:fillRect/>
          </a:stretch>
        </p:blipFill>
        <p:spPr bwMode="auto">
          <a:xfrm>
            <a:off x="1403648" y="3429000"/>
            <a:ext cx="5895975" cy="1295400"/>
          </a:xfrm>
          <a:prstGeom prst="rect">
            <a:avLst/>
          </a:prstGeom>
          <a:noFill/>
          <a:ln w="9525">
            <a:noFill/>
            <a:miter lim="800000"/>
            <a:headEnd/>
            <a:tailEnd/>
          </a:ln>
          <a:effectLst/>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200" dirty="0" smtClean="0"/>
              <a:t>店舗の</a:t>
            </a:r>
            <a:r>
              <a:rPr lang="ja-JP" altLang="en-US" sz="2200" u="sng" dirty="0" smtClean="0"/>
              <a:t>好感</a:t>
            </a:r>
            <a:r>
              <a:rPr lang="ja-JP" altLang="en-US" sz="2200" dirty="0" smtClean="0"/>
              <a:t>と</a:t>
            </a:r>
            <a:r>
              <a:rPr lang="en-US" altLang="ja-JP" sz="2200" dirty="0" smtClean="0"/>
              <a:t>PB</a:t>
            </a:r>
            <a:r>
              <a:rPr lang="ja-JP" altLang="en-US" sz="2200" dirty="0" smtClean="0"/>
              <a:t>の</a:t>
            </a:r>
            <a:r>
              <a:rPr lang="ja-JP" altLang="en-US" sz="2200" u="sng" dirty="0" smtClean="0"/>
              <a:t>好感</a:t>
            </a:r>
            <a:r>
              <a:rPr lang="ja-JP" altLang="en-US" sz="2200" dirty="0" smtClean="0"/>
              <a:t>の関係</a:t>
            </a:r>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pPr algn="ctr">
              <a:buNone/>
            </a:pPr>
            <a:r>
              <a:rPr lang="ja-JP" altLang="en-US" sz="2400" u="sng" dirty="0" smtClean="0"/>
              <a:t>回帰式</a:t>
            </a:r>
            <a:r>
              <a:rPr lang="en-US" altLang="ja-JP" sz="2400" u="sng" dirty="0" smtClean="0"/>
              <a:t>…Y=0.696</a:t>
            </a:r>
            <a:r>
              <a:rPr lang="ja-JP" altLang="en-US" sz="2400" u="sng" dirty="0" smtClean="0"/>
              <a:t>＋</a:t>
            </a:r>
            <a:r>
              <a:rPr lang="en-US" altLang="ja-JP" sz="2400" u="sng" dirty="0" smtClean="0"/>
              <a:t>0.8x</a:t>
            </a:r>
            <a:r>
              <a:rPr lang="ja-JP" altLang="en-US" sz="2400" u="sng" baseline="-2000" dirty="0" smtClean="0"/>
              <a:t>１</a:t>
            </a:r>
            <a:endParaRPr lang="en-US" altLang="ja-JP" sz="2400" u="sng" baseline="-20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46</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1-1</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sp>
        <p:nvSpPr>
          <p:cNvPr id="27" name="角丸四角形 26"/>
          <p:cNvSpPr/>
          <p:nvPr/>
        </p:nvSpPr>
        <p:spPr>
          <a:xfrm>
            <a:off x="2555776"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 25"/>
          <p:cNvSpPr/>
          <p:nvPr/>
        </p:nvSpPr>
        <p:spPr>
          <a:xfrm>
            <a:off x="5364088"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角丸四角形 24"/>
          <p:cNvSpPr/>
          <p:nvPr/>
        </p:nvSpPr>
        <p:spPr>
          <a:xfrm>
            <a:off x="7740352" y="2204864"/>
            <a:ext cx="1152128"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2339752" y="2204864"/>
            <a:ext cx="936104" cy="5760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角丸四角形吹き出し 30"/>
          <p:cNvSpPr/>
          <p:nvPr/>
        </p:nvSpPr>
        <p:spPr>
          <a:xfrm>
            <a:off x="1259632" y="2996952"/>
            <a:ext cx="2952328" cy="504056"/>
          </a:xfrm>
          <a:prstGeom prst="wedgeRoundRectCallout">
            <a:avLst>
              <a:gd name="adj1" fmla="val -12103"/>
              <a:gd name="adj2" fmla="val -8988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smtClean="0">
                <a:latin typeface="+mj-ea"/>
                <a:ea typeface="+mj-ea"/>
              </a:rPr>
              <a:t>回帰式の説明力：</a:t>
            </a:r>
            <a:r>
              <a:rPr kumimoji="1" lang="ja-JP" altLang="en-US" sz="1600" dirty="0" smtClean="0">
                <a:effectLst>
                  <a:outerShdw blurRad="38100" dist="38100" dir="2700000" algn="tl">
                    <a:srgbClr val="000000">
                      <a:alpha val="43137"/>
                    </a:srgbClr>
                  </a:outerShdw>
                </a:effectLst>
                <a:latin typeface="+mj-ea"/>
                <a:ea typeface="+mj-ea"/>
              </a:rPr>
              <a:t>高くない</a:t>
            </a:r>
            <a:endParaRPr kumimoji="1" lang="ja-JP" altLang="en-US" sz="1600" dirty="0">
              <a:effectLst>
                <a:outerShdw blurRad="38100" dist="38100" dir="2700000" algn="tl">
                  <a:srgbClr val="000000">
                    <a:alpha val="43137"/>
                  </a:srgbClr>
                </a:outerShdw>
              </a:effectLst>
              <a:latin typeface="+mj-ea"/>
              <a:ea typeface="+mj-ea"/>
            </a:endParaRPr>
          </a:p>
        </p:txBody>
      </p:sp>
      <p:sp>
        <p:nvSpPr>
          <p:cNvPr id="32" name="角丸四角形吹き出し 31"/>
          <p:cNvSpPr/>
          <p:nvPr/>
        </p:nvSpPr>
        <p:spPr>
          <a:xfrm>
            <a:off x="5724128" y="3068960"/>
            <a:ext cx="3240360" cy="504056"/>
          </a:xfrm>
          <a:prstGeom prst="wedgeRoundRectCallout">
            <a:avLst>
              <a:gd name="adj1" fmla="val 29414"/>
              <a:gd name="adj2" fmla="val -7537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回帰式の有意性：</a:t>
            </a:r>
            <a:r>
              <a:rPr lang="ja-JP" altLang="en-US" sz="1600" dirty="0" smtClean="0">
                <a:effectLst>
                  <a:outerShdw blurRad="38100" dist="38100" dir="2700000" algn="tl">
                    <a:srgbClr val="000000">
                      <a:alpha val="43137"/>
                    </a:srgbClr>
                  </a:outerShdw>
                </a:effectLst>
                <a:latin typeface="+mj-ea"/>
                <a:ea typeface="+mj-ea"/>
              </a:rPr>
              <a:t>意味がある</a:t>
            </a:r>
            <a:endParaRPr kumimoji="1" lang="ja-JP" altLang="en-US" sz="1600" dirty="0">
              <a:effectLst>
                <a:outerShdw blurRad="38100" dist="38100" dir="2700000" algn="tl">
                  <a:srgbClr val="000000">
                    <a:alpha val="43137"/>
                  </a:srgbClr>
                </a:outerShdw>
              </a:effectLst>
              <a:latin typeface="+mj-ea"/>
              <a:ea typeface="+mj-ea"/>
            </a:endParaRPr>
          </a:p>
        </p:txBody>
      </p:sp>
      <p:sp>
        <p:nvSpPr>
          <p:cNvPr id="33" name="正方形/長方形 32"/>
          <p:cNvSpPr/>
          <p:nvPr/>
        </p:nvSpPr>
        <p:spPr>
          <a:xfrm>
            <a:off x="1331640" y="5301208"/>
            <a:ext cx="6480720"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回帰係数の符号は</a:t>
            </a:r>
            <a:r>
              <a:rPr lang="ja-JP" altLang="en-US" dirty="0" smtClean="0">
                <a:effectLst>
                  <a:outerShdw blurRad="38100" dist="38100" dir="2700000" algn="tl">
                    <a:srgbClr val="000000">
                      <a:alpha val="43137"/>
                    </a:srgbClr>
                  </a:outerShdw>
                </a:effectLst>
              </a:rPr>
              <a:t>正</a:t>
            </a:r>
            <a:r>
              <a:rPr lang="ja-JP" altLang="en-US" dirty="0" smtClean="0"/>
              <a:t>。</a:t>
            </a:r>
            <a:r>
              <a:rPr kumimoji="1" lang="ja-JP" altLang="en-US" dirty="0" smtClean="0"/>
              <a:t>有意確率</a:t>
            </a:r>
            <a:r>
              <a:rPr kumimoji="1" lang="en-US" altLang="ja-JP" dirty="0" smtClean="0"/>
              <a:t>…</a:t>
            </a:r>
            <a:r>
              <a:rPr kumimoji="1" lang="en-US" altLang="ja-JP" dirty="0" smtClean="0">
                <a:effectLst>
                  <a:outerShdw blurRad="38100" dist="38100" dir="2700000" algn="tl">
                    <a:srgbClr val="000000">
                      <a:alpha val="43137"/>
                    </a:srgbClr>
                  </a:outerShdw>
                </a:effectLst>
              </a:rPr>
              <a:t>1%</a:t>
            </a:r>
            <a:r>
              <a:rPr kumimoji="1" lang="ja-JP" altLang="en-US" dirty="0" smtClean="0">
                <a:effectLst>
                  <a:outerShdw blurRad="38100" dist="38100" dir="2700000" algn="tl">
                    <a:srgbClr val="000000">
                      <a:alpha val="43137"/>
                    </a:srgbClr>
                  </a:outerShdw>
                </a:effectLst>
              </a:rPr>
              <a:t>水準で有意</a:t>
            </a:r>
            <a:r>
              <a:rPr kumimoji="1" lang="ja-JP" altLang="en-US" dirty="0" smtClean="0"/>
              <a:t>。</a:t>
            </a:r>
            <a:endParaRPr kumimoji="1" lang="en-US" altLang="ja-JP" dirty="0" smtClean="0"/>
          </a:p>
          <a:p>
            <a:pPr algn="ctr"/>
            <a:r>
              <a:rPr kumimoji="1" lang="ja-JP" altLang="en-US" dirty="0" smtClean="0"/>
              <a:t>よって、</a:t>
            </a:r>
            <a:r>
              <a:rPr kumimoji="1" lang="ja-JP" altLang="en-US" dirty="0" smtClean="0">
                <a:solidFill>
                  <a:srgbClr val="FF0000"/>
                </a:solidFill>
              </a:rPr>
              <a:t>店舗の</a:t>
            </a:r>
            <a:r>
              <a:rPr lang="ja-JP" altLang="en-US" dirty="0" smtClean="0">
                <a:solidFill>
                  <a:srgbClr val="FF0000"/>
                </a:solidFill>
              </a:rPr>
              <a:t>好</a:t>
            </a:r>
            <a:r>
              <a:rPr kumimoji="1" lang="ja-JP" altLang="en-US" dirty="0" smtClean="0">
                <a:solidFill>
                  <a:srgbClr val="FF0000"/>
                </a:solidFill>
              </a:rPr>
              <a:t>感度が高いほど、</a:t>
            </a:r>
            <a:r>
              <a:rPr kumimoji="1" lang="en-US" altLang="ja-JP" dirty="0" smtClean="0">
                <a:solidFill>
                  <a:srgbClr val="FF0000"/>
                </a:solidFill>
              </a:rPr>
              <a:t>PB</a:t>
            </a:r>
            <a:r>
              <a:rPr kumimoji="1" lang="ja-JP" altLang="en-US" dirty="0" smtClean="0">
                <a:solidFill>
                  <a:srgbClr val="FF0000"/>
                </a:solidFill>
              </a:rPr>
              <a:t>の</a:t>
            </a:r>
            <a:r>
              <a:rPr lang="ja-JP" altLang="en-US" dirty="0" smtClean="0">
                <a:solidFill>
                  <a:srgbClr val="FF0000"/>
                </a:solidFill>
              </a:rPr>
              <a:t>好感度</a:t>
            </a:r>
            <a:r>
              <a:rPr kumimoji="1" lang="ja-JP" altLang="en-US" dirty="0" smtClean="0">
                <a:solidFill>
                  <a:srgbClr val="FF0000"/>
                </a:solidFill>
              </a:rPr>
              <a:t>も高くなる</a:t>
            </a:r>
            <a:endParaRPr kumimoji="1" lang="ja-JP" altLang="en-US" dirty="0">
              <a:solidFill>
                <a:srgbClr val="FF0000"/>
              </a:solidFill>
            </a:endParaRPr>
          </a:p>
        </p:txBody>
      </p:sp>
      <p:pic>
        <p:nvPicPr>
          <p:cNvPr id="4098" name="Picture 2"/>
          <p:cNvPicPr>
            <a:picLocks noChangeAspect="1" noChangeArrowheads="1"/>
          </p:cNvPicPr>
          <p:nvPr/>
        </p:nvPicPr>
        <p:blipFill>
          <a:blip r:embed="rId4" cstate="print"/>
          <a:srcRect/>
          <a:stretch>
            <a:fillRect/>
          </a:stretch>
        </p:blipFill>
        <p:spPr bwMode="auto">
          <a:xfrm>
            <a:off x="539552" y="1988840"/>
            <a:ext cx="3686175" cy="990600"/>
          </a:xfrm>
          <a:prstGeom prst="rect">
            <a:avLst/>
          </a:prstGeom>
          <a:noFill/>
          <a:ln w="9525">
            <a:noFill/>
            <a:miter lim="800000"/>
            <a:headEnd/>
            <a:tailEnd/>
          </a:ln>
          <a:effectLst/>
        </p:spPr>
      </p:pic>
      <p:pic>
        <p:nvPicPr>
          <p:cNvPr id="4099" name="Picture 3"/>
          <p:cNvPicPr>
            <a:picLocks noChangeAspect="1" noChangeArrowheads="1"/>
          </p:cNvPicPr>
          <p:nvPr/>
        </p:nvPicPr>
        <p:blipFill>
          <a:blip r:embed="rId5" cstate="print"/>
          <a:srcRect/>
          <a:stretch>
            <a:fillRect/>
          </a:stretch>
        </p:blipFill>
        <p:spPr bwMode="auto">
          <a:xfrm>
            <a:off x="4211960" y="1988840"/>
            <a:ext cx="4690120" cy="1321160"/>
          </a:xfrm>
          <a:prstGeom prst="rect">
            <a:avLst/>
          </a:prstGeom>
          <a:noFill/>
          <a:ln w="9525">
            <a:noFill/>
            <a:miter lim="800000"/>
            <a:headEnd/>
            <a:tailEnd/>
          </a:ln>
          <a:effectLst/>
        </p:spPr>
      </p:pic>
      <p:pic>
        <p:nvPicPr>
          <p:cNvPr id="4100" name="Picture 4"/>
          <p:cNvPicPr>
            <a:picLocks noChangeAspect="1" noChangeArrowheads="1"/>
          </p:cNvPicPr>
          <p:nvPr/>
        </p:nvPicPr>
        <p:blipFill>
          <a:blip r:embed="rId6" cstate="print"/>
          <a:srcRect/>
          <a:stretch>
            <a:fillRect/>
          </a:stretch>
        </p:blipFill>
        <p:spPr bwMode="auto">
          <a:xfrm>
            <a:off x="1403648" y="3429000"/>
            <a:ext cx="5895975" cy="1295400"/>
          </a:xfrm>
          <a:prstGeom prst="rect">
            <a:avLst/>
          </a:prstGeom>
          <a:noFill/>
          <a:ln w="9525">
            <a:noFill/>
            <a:miter lim="800000"/>
            <a:headEnd/>
            <a:tailEnd/>
          </a:ln>
          <a:effectLst/>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200" dirty="0" smtClean="0"/>
              <a:t>仮説①系</a:t>
            </a:r>
            <a:r>
              <a:rPr lang="en-US" altLang="ja-JP" sz="2200" dirty="0" smtClean="0"/>
              <a:t>1-1</a:t>
            </a:r>
            <a:r>
              <a:rPr lang="ja-JP" altLang="en-US" sz="2200" dirty="0" smtClean="0"/>
              <a:t>の検証結果より</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47</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1-1</a:t>
            </a:r>
            <a:r>
              <a:rPr kumimoji="1" lang="ja-JP" altLang="en-US" dirty="0" smtClean="0">
                <a:latin typeface="HG丸ｺﾞｼｯｸM-PRO" pitchFamily="50" charset="-128"/>
                <a:ea typeface="HG丸ｺﾞｼｯｸM-PRO" pitchFamily="50" charset="-128"/>
              </a:rPr>
              <a:t>の結果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611560" y="116632"/>
            <a:ext cx="576064" cy="806247"/>
          </a:xfrm>
          <a:prstGeom prst="rect">
            <a:avLst/>
          </a:prstGeom>
          <a:noFill/>
        </p:spPr>
      </p:pic>
      <p:sp>
        <p:nvSpPr>
          <p:cNvPr id="28" name="テキスト ボックス 27"/>
          <p:cNvSpPr txBox="1"/>
          <p:nvPr/>
        </p:nvSpPr>
        <p:spPr>
          <a:xfrm>
            <a:off x="683568" y="4962654"/>
            <a:ext cx="3570208" cy="338554"/>
          </a:xfrm>
          <a:prstGeom prst="rect">
            <a:avLst/>
          </a:prstGeom>
          <a:noFill/>
        </p:spPr>
        <p:txBody>
          <a:bodyPr wrap="none" rtlCol="0">
            <a:spAutoFit/>
          </a:bodyPr>
          <a:lstStyle/>
          <a:p>
            <a:r>
              <a:rPr kumimoji="1" lang="ja-JP" altLang="en-US" sz="1600" dirty="0" smtClean="0"/>
              <a:t>ただし、有意水準：</a:t>
            </a:r>
            <a:r>
              <a:rPr kumimoji="1" lang="en-US" altLang="ja-JP" sz="1600" dirty="0" smtClean="0"/>
              <a:t>a=1% b=5% c=10%</a:t>
            </a:r>
            <a:endParaRPr kumimoji="1" lang="ja-JP" altLang="en-US" sz="1600" dirty="0"/>
          </a:p>
        </p:txBody>
      </p:sp>
      <p:sp>
        <p:nvSpPr>
          <p:cNvPr id="29" name="正方形/長方形 28"/>
          <p:cNvSpPr/>
          <p:nvPr/>
        </p:nvSpPr>
        <p:spPr>
          <a:xfrm>
            <a:off x="971600" y="5373216"/>
            <a:ext cx="7416824" cy="1008112"/>
          </a:xfrm>
          <a:prstGeom prst="rect">
            <a:avLst/>
          </a:prstGeom>
          <a:ln w="76200" cmpd="thickThin"/>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3600" dirty="0" smtClean="0">
                <a:latin typeface="+mj-ea"/>
                <a:ea typeface="+mj-ea"/>
              </a:rPr>
              <a:t>仮説①系</a:t>
            </a:r>
            <a:r>
              <a:rPr lang="en-US" altLang="ja-JP" sz="3600" dirty="0" smtClean="0">
                <a:latin typeface="+mj-ea"/>
                <a:ea typeface="+mj-ea"/>
              </a:rPr>
              <a:t>1-1…</a:t>
            </a:r>
            <a:r>
              <a:rPr lang="ja-JP" altLang="en-US" sz="3600" dirty="0" smtClean="0">
                <a:latin typeface="+mj-ea"/>
                <a:ea typeface="+mj-ea"/>
              </a:rPr>
              <a:t>すべて支持</a:t>
            </a:r>
            <a:endParaRPr kumimoji="1" lang="ja-JP" altLang="en-US" sz="3600" dirty="0">
              <a:latin typeface="+mj-ea"/>
              <a:ea typeface="+mj-ea"/>
            </a:endParaRPr>
          </a:p>
        </p:txBody>
      </p:sp>
      <p:graphicFrame>
        <p:nvGraphicFramePr>
          <p:cNvPr id="34" name="表 33"/>
          <p:cNvGraphicFramePr>
            <a:graphicFrameLocks noGrp="1"/>
          </p:cNvGraphicFramePr>
          <p:nvPr/>
        </p:nvGraphicFramePr>
        <p:xfrm>
          <a:off x="539554" y="2060846"/>
          <a:ext cx="8280918" cy="2880324"/>
        </p:xfrm>
        <a:graphic>
          <a:graphicData uri="http://schemas.openxmlformats.org/drawingml/2006/table">
            <a:tbl>
              <a:tblPr/>
              <a:tblGrid>
                <a:gridCol w="1564789"/>
                <a:gridCol w="1459545"/>
                <a:gridCol w="1080120"/>
                <a:gridCol w="1224136"/>
                <a:gridCol w="1080120"/>
                <a:gridCol w="1872208"/>
              </a:tblGrid>
              <a:tr h="720081">
                <a:tc>
                  <a:txBody>
                    <a:bodyPr/>
                    <a:lstStyle/>
                    <a:p>
                      <a:pPr algn="ctr" fontAlgn="ctr"/>
                      <a:r>
                        <a:rPr lang="ja-JP" altLang="en-US" sz="1400" b="0" i="0" u="none" strike="noStrike" dirty="0">
                          <a:solidFill>
                            <a:srgbClr val="000000"/>
                          </a:solidFill>
                          <a:latin typeface="+mj-ea"/>
                          <a:ea typeface="+mj-ea"/>
                        </a:rPr>
                        <a:t>　</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dirty="0" smtClean="0">
                          <a:solidFill>
                            <a:srgbClr val="000000"/>
                          </a:solidFill>
                          <a:latin typeface="+mj-ea"/>
                          <a:ea typeface="+mj-ea"/>
                        </a:rPr>
                        <a:t>調整済み</a:t>
                      </a:r>
                      <a:r>
                        <a:rPr lang="en-US" altLang="ja-JP" sz="1400" b="0" i="0" u="none" strike="noStrike" dirty="0">
                          <a:solidFill>
                            <a:srgbClr val="000000"/>
                          </a:solidFill>
                          <a:latin typeface="+mj-ea"/>
                          <a:ea typeface="+mj-ea"/>
                        </a:rPr>
                        <a:t>R</a:t>
                      </a:r>
                      <a:r>
                        <a:rPr lang="ja-JP" altLang="en-US" sz="1400" b="0" i="0" u="none" strike="noStrike" dirty="0" smtClean="0">
                          <a:solidFill>
                            <a:srgbClr val="000000"/>
                          </a:solidFill>
                          <a:latin typeface="+mj-ea"/>
                          <a:ea typeface="+mj-ea"/>
                        </a:rPr>
                        <a:t>二乗</a:t>
                      </a:r>
                      <a:endParaRPr lang="en-US" altLang="ja-JP" sz="1400" b="0" i="0" u="none" strike="noStrike"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smtClean="0">
                          <a:solidFill>
                            <a:srgbClr val="000000"/>
                          </a:solidFill>
                          <a:latin typeface="+mj-ea"/>
                          <a:ea typeface="+mj-ea"/>
                        </a:rPr>
                        <a:t>F</a:t>
                      </a:r>
                      <a:r>
                        <a:rPr lang="ja-JP" altLang="en-US" sz="1400" b="0" i="0" u="none" strike="noStrike" dirty="0" smtClean="0">
                          <a:solidFill>
                            <a:srgbClr val="000000"/>
                          </a:solidFill>
                          <a:latin typeface="+mj-ea"/>
                          <a:ea typeface="+mj-ea"/>
                        </a:rPr>
                        <a:t>値</a:t>
                      </a:r>
                      <a:endParaRPr lang="en-US" altLang="ja-JP" sz="1400" b="0" i="0" u="none" strike="noStrike"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latin typeface="+mj-ea"/>
                          <a:ea typeface="+mj-ea"/>
                        </a:rPr>
                        <a:t>回帰係数</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400" b="0" i="0" u="none" strike="noStrike" dirty="0" smtClean="0">
                          <a:solidFill>
                            <a:srgbClr val="000000"/>
                          </a:solidFill>
                          <a:latin typeface="+mj-ea"/>
                          <a:ea typeface="+mj-ea"/>
                        </a:rPr>
                        <a:t>標準化</a:t>
                      </a:r>
                      <a:endParaRPr lang="en-US" altLang="zh-TW" sz="1400" b="0" i="0" u="none" strike="noStrike" dirty="0" smtClean="0">
                        <a:solidFill>
                          <a:srgbClr val="000000"/>
                        </a:solidFill>
                        <a:latin typeface="+mj-ea"/>
                        <a:ea typeface="+mj-ea"/>
                      </a:endParaRPr>
                    </a:p>
                    <a:p>
                      <a:pPr algn="ctr" fontAlgn="ctr"/>
                      <a:r>
                        <a:rPr lang="zh-TW" altLang="en-US" sz="1400" b="0" i="0" u="none" strike="noStrike" dirty="0" smtClean="0">
                          <a:solidFill>
                            <a:srgbClr val="000000"/>
                          </a:solidFill>
                          <a:latin typeface="+mj-ea"/>
                          <a:ea typeface="+mj-ea"/>
                        </a:rPr>
                        <a:t>回帰</a:t>
                      </a:r>
                      <a:r>
                        <a:rPr lang="zh-TW" altLang="en-US" sz="1400" b="0" i="0" u="none" strike="noStrike" dirty="0">
                          <a:solidFill>
                            <a:srgbClr val="000000"/>
                          </a:solidFill>
                          <a:latin typeface="+mj-ea"/>
                          <a:ea typeface="+mj-ea"/>
                        </a:rPr>
                        <a:t>係数</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400" b="0" i="0" u="none" strike="noStrike">
                          <a:solidFill>
                            <a:srgbClr val="000000"/>
                          </a:solidFill>
                          <a:latin typeface="+mj-ea"/>
                          <a:ea typeface="+mj-ea"/>
                        </a:rPr>
                        <a:t>回帰式</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0081">
                <a:tc>
                  <a:txBody>
                    <a:bodyPr/>
                    <a:lstStyle/>
                    <a:p>
                      <a:pPr algn="ctr" fontAlgn="ctr"/>
                      <a:r>
                        <a:rPr lang="ja-JP" altLang="en-US" sz="1400" b="0" i="0" u="none" strike="noStrike" dirty="0">
                          <a:solidFill>
                            <a:srgbClr val="000000"/>
                          </a:solidFill>
                          <a:latin typeface="+mj-ea"/>
                          <a:ea typeface="+mj-ea"/>
                        </a:rPr>
                        <a:t>店舗の安心と</a:t>
                      </a:r>
                      <a:br>
                        <a:rPr lang="ja-JP" altLang="en-US" sz="1400" b="0" i="0" u="none" strike="noStrike" dirty="0">
                          <a:solidFill>
                            <a:srgbClr val="000000"/>
                          </a:solidFill>
                          <a:latin typeface="+mj-ea"/>
                          <a:ea typeface="+mj-ea"/>
                        </a:rPr>
                      </a:br>
                      <a:r>
                        <a:rPr lang="en-US" altLang="ja-JP" sz="1400" b="0" i="0" u="none" strike="noStrike" dirty="0">
                          <a:solidFill>
                            <a:srgbClr val="000000"/>
                          </a:solidFill>
                          <a:latin typeface="+mj-ea"/>
                          <a:ea typeface="+mj-ea"/>
                        </a:rPr>
                        <a:t>PB</a:t>
                      </a:r>
                      <a:r>
                        <a:rPr lang="ja-JP" altLang="en-US" sz="1400" b="0" i="0" u="none" strike="noStrike" dirty="0">
                          <a:solidFill>
                            <a:srgbClr val="000000"/>
                          </a:solidFill>
                          <a:latin typeface="+mj-ea"/>
                          <a:ea typeface="+mj-ea"/>
                        </a:rPr>
                        <a:t>の安心の関係</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a:solidFill>
                            <a:srgbClr val="000000"/>
                          </a:solidFill>
                          <a:latin typeface="+mj-ea"/>
                          <a:ea typeface="+mj-ea"/>
                        </a:rPr>
                        <a:t>0.758</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a:solidFill>
                            <a:srgbClr val="000000"/>
                          </a:solidFill>
                          <a:latin typeface="+mj-ea"/>
                          <a:ea typeface="+mj-ea"/>
                        </a:rPr>
                        <a:t>311.381</a:t>
                      </a:r>
                      <a:r>
                        <a:rPr lang="en-US" sz="1400" b="0" i="0" u="none" strike="noStrike" baseline="30000">
                          <a:solidFill>
                            <a:srgbClr val="000000"/>
                          </a:solidFill>
                          <a:latin typeface="+mj-ea"/>
                          <a:ea typeface="+mj-ea"/>
                        </a:rPr>
                        <a:t>a</a:t>
                      </a:r>
                      <a:endParaRPr lang="en-US" sz="1400" b="0" i="0" u="none" strike="noStrike">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a:solidFill>
                            <a:srgbClr val="000000"/>
                          </a:solidFill>
                          <a:latin typeface="+mj-ea"/>
                          <a:ea typeface="+mj-ea"/>
                        </a:rPr>
                        <a:t>0.878</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a:solidFill>
                            <a:srgbClr val="000000"/>
                          </a:solidFill>
                          <a:latin typeface="+mj-ea"/>
                          <a:ea typeface="+mj-ea"/>
                        </a:rPr>
                        <a:t>0.872</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dirty="0" smtClean="0">
                          <a:solidFill>
                            <a:srgbClr val="000000"/>
                          </a:solidFill>
                          <a:latin typeface="+mj-ea"/>
                          <a:ea typeface="+mj-ea"/>
                        </a:rPr>
                        <a:t>y=0.465</a:t>
                      </a:r>
                      <a:r>
                        <a:rPr lang="en-US" sz="1400" b="0" i="0" u="none" strike="noStrike" baseline="30000" dirty="0" smtClean="0">
                          <a:solidFill>
                            <a:srgbClr val="000000"/>
                          </a:solidFill>
                          <a:latin typeface="+mj-ea"/>
                          <a:ea typeface="+mj-ea"/>
                        </a:rPr>
                        <a:t>b</a:t>
                      </a:r>
                      <a:r>
                        <a:rPr lang="en-US" sz="1400" b="0" i="0" u="none" strike="noStrike" dirty="0" smtClean="0">
                          <a:solidFill>
                            <a:srgbClr val="000000"/>
                          </a:solidFill>
                          <a:latin typeface="+mj-ea"/>
                          <a:ea typeface="+mj-ea"/>
                        </a:rPr>
                        <a:t>+0.878</a:t>
                      </a:r>
                      <a:r>
                        <a:rPr lang="en-US" sz="1400" b="0" i="0" u="none" strike="noStrike" baseline="30000" dirty="0" smtClean="0">
                          <a:solidFill>
                            <a:srgbClr val="000000"/>
                          </a:solidFill>
                          <a:latin typeface="+mj-ea"/>
                          <a:ea typeface="+mj-ea"/>
                        </a:rPr>
                        <a:t>a</a:t>
                      </a:r>
                      <a:r>
                        <a:rPr lang="en-US" sz="1400" b="0" i="0" u="none" strike="noStrike" dirty="0" smtClean="0">
                          <a:solidFill>
                            <a:srgbClr val="000000"/>
                          </a:solidFill>
                          <a:latin typeface="+mj-ea"/>
                          <a:ea typeface="+mj-ea"/>
                        </a:rPr>
                        <a:t>x</a:t>
                      </a:r>
                      <a:r>
                        <a:rPr lang="en-US" sz="1400" b="0" i="0" u="none" strike="noStrike" baseline="-25000" dirty="0" smtClean="0">
                          <a:solidFill>
                            <a:srgbClr val="000000"/>
                          </a:solidFill>
                          <a:latin typeface="+mj-ea"/>
                          <a:ea typeface="+mj-ea"/>
                        </a:rPr>
                        <a:t>1</a:t>
                      </a:r>
                    </a:p>
                    <a:p>
                      <a:pPr algn="ctr" fontAlgn="ctr"/>
                      <a:r>
                        <a:rPr lang="en-US" altLang="ja-JP" sz="1400" b="0" i="0" u="none" strike="noStrike" baseline="0" dirty="0" smtClean="0">
                          <a:solidFill>
                            <a:srgbClr val="000000"/>
                          </a:solidFill>
                          <a:latin typeface="+mj-ea"/>
                          <a:ea typeface="+mj-ea"/>
                        </a:rPr>
                        <a:t>(</a:t>
                      </a:r>
                      <a:r>
                        <a:rPr lang="ja-JP" altLang="en-US" sz="1400" b="0" i="0" u="none" strike="noStrike" baseline="0" dirty="0" err="1" smtClean="0">
                          <a:solidFill>
                            <a:srgbClr val="000000"/>
                          </a:solidFill>
                          <a:latin typeface="+mj-ea"/>
                          <a:ea typeface="+mj-ea"/>
                        </a:rPr>
                        <a:t>ｙ</a:t>
                      </a:r>
                      <a:r>
                        <a:rPr lang="ja-JP" altLang="en-US" sz="1400" b="0" i="0" u="none" strike="noStrike" baseline="0" dirty="0" smtClean="0">
                          <a:solidFill>
                            <a:srgbClr val="000000"/>
                          </a:solidFill>
                          <a:latin typeface="+mj-ea"/>
                          <a:ea typeface="+mj-ea"/>
                        </a:rPr>
                        <a:t>は</a:t>
                      </a:r>
                      <a:r>
                        <a:rPr lang="en-US" altLang="ja-JP" sz="1400" b="0" i="0" u="none" strike="noStrike" baseline="0" dirty="0" smtClean="0">
                          <a:solidFill>
                            <a:srgbClr val="000000"/>
                          </a:solidFill>
                          <a:latin typeface="+mj-ea"/>
                          <a:ea typeface="+mj-ea"/>
                        </a:rPr>
                        <a:t>PB</a:t>
                      </a:r>
                      <a:r>
                        <a:rPr lang="ja-JP" altLang="en-US" sz="1400" b="0" i="0" u="none" strike="noStrike" baseline="0" dirty="0" smtClean="0">
                          <a:solidFill>
                            <a:srgbClr val="000000"/>
                          </a:solidFill>
                          <a:latin typeface="+mj-ea"/>
                          <a:ea typeface="+mj-ea"/>
                        </a:rPr>
                        <a:t>の安心感</a:t>
                      </a:r>
                      <a:r>
                        <a:rPr lang="en-US" altLang="ja-JP" sz="1400" b="0" i="0" u="none" strike="noStrike" baseline="0" dirty="0" smtClean="0">
                          <a:solidFill>
                            <a:srgbClr val="000000"/>
                          </a:solidFill>
                          <a:latin typeface="+mj-ea"/>
                          <a:ea typeface="+mj-ea"/>
                        </a:rPr>
                        <a:t>)</a:t>
                      </a:r>
                      <a:endParaRPr lang="en-US" sz="1400" b="0" i="0" u="none" strike="noStrike" baseline="0"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r h="720081">
                <a:tc>
                  <a:txBody>
                    <a:bodyPr/>
                    <a:lstStyle/>
                    <a:p>
                      <a:pPr algn="ctr" fontAlgn="ctr"/>
                      <a:r>
                        <a:rPr lang="ja-JP" altLang="en-US" sz="1400" b="0" i="0" u="none" strike="noStrike" dirty="0" smtClean="0">
                          <a:solidFill>
                            <a:srgbClr val="000000"/>
                          </a:solidFill>
                          <a:latin typeface="+mj-ea"/>
                          <a:ea typeface="+mj-ea"/>
                        </a:rPr>
                        <a:t>店舗の信頼と</a:t>
                      </a:r>
                      <a:br>
                        <a:rPr lang="ja-JP" altLang="en-US" sz="1400" b="0" i="0" u="none" strike="noStrike" dirty="0" smtClean="0">
                          <a:solidFill>
                            <a:srgbClr val="000000"/>
                          </a:solidFill>
                          <a:latin typeface="+mj-ea"/>
                          <a:ea typeface="+mj-ea"/>
                        </a:rPr>
                      </a:br>
                      <a:r>
                        <a:rPr lang="en-US" altLang="ja-JP" sz="1400" b="0" i="0" u="none" strike="noStrike" dirty="0" smtClean="0">
                          <a:solidFill>
                            <a:srgbClr val="000000"/>
                          </a:solidFill>
                          <a:latin typeface="+mj-ea"/>
                          <a:ea typeface="+mj-ea"/>
                        </a:rPr>
                        <a:t>PB</a:t>
                      </a:r>
                      <a:r>
                        <a:rPr lang="ja-JP" altLang="en-US" sz="1400" b="0" i="0" u="none" strike="noStrike" dirty="0" smtClean="0">
                          <a:solidFill>
                            <a:srgbClr val="000000"/>
                          </a:solidFill>
                          <a:latin typeface="+mj-ea"/>
                          <a:ea typeface="+mj-ea"/>
                        </a:rPr>
                        <a:t>の信頼の関係</a:t>
                      </a:r>
                      <a:endParaRPr lang="ja-JP" altLang="en-US" sz="1400" b="0" i="0" u="none" strike="noStrike"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mj-ea"/>
                          <a:ea typeface="+mj-ea"/>
                        </a:rPr>
                        <a:t>0.745</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mj-ea"/>
                          <a:ea typeface="+mj-ea"/>
                        </a:rPr>
                        <a:t>289.719</a:t>
                      </a:r>
                      <a:r>
                        <a:rPr lang="en-US" sz="1400" b="0" i="0" u="none" strike="noStrike" baseline="30000">
                          <a:solidFill>
                            <a:srgbClr val="000000"/>
                          </a:solidFill>
                          <a:latin typeface="+mj-ea"/>
                          <a:ea typeface="+mj-ea"/>
                        </a:rPr>
                        <a:t>a</a:t>
                      </a:r>
                      <a:endParaRPr lang="en-US" sz="1400" b="0" i="0" u="none" strike="noStrike">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mj-ea"/>
                          <a:ea typeface="+mj-ea"/>
                        </a:rPr>
                        <a:t>0.884</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latin typeface="+mj-ea"/>
                          <a:ea typeface="+mj-ea"/>
                        </a:rPr>
                        <a:t>0.864</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smtClean="0">
                          <a:solidFill>
                            <a:srgbClr val="000000"/>
                          </a:solidFill>
                          <a:latin typeface="+mj-ea"/>
                          <a:ea typeface="+mj-ea"/>
                        </a:rPr>
                        <a:t>y=0.391</a:t>
                      </a:r>
                      <a:r>
                        <a:rPr lang="en-US" sz="1400" b="0" i="0" u="none" strike="noStrike" baseline="30000" dirty="0" smtClean="0">
                          <a:solidFill>
                            <a:srgbClr val="000000"/>
                          </a:solidFill>
                          <a:latin typeface="+mj-ea"/>
                          <a:ea typeface="+mj-ea"/>
                        </a:rPr>
                        <a:t>c</a:t>
                      </a:r>
                      <a:r>
                        <a:rPr lang="en-US" sz="1400" b="0" i="0" u="none" strike="noStrike" dirty="0" smtClean="0">
                          <a:solidFill>
                            <a:srgbClr val="000000"/>
                          </a:solidFill>
                          <a:latin typeface="+mj-ea"/>
                          <a:ea typeface="+mj-ea"/>
                        </a:rPr>
                        <a:t>+0.884</a:t>
                      </a:r>
                      <a:r>
                        <a:rPr lang="en-US" sz="1400" b="0" i="0" u="none" strike="noStrike" baseline="30000" dirty="0" smtClean="0">
                          <a:solidFill>
                            <a:srgbClr val="000000"/>
                          </a:solidFill>
                          <a:latin typeface="+mj-ea"/>
                          <a:ea typeface="+mj-ea"/>
                        </a:rPr>
                        <a:t>a</a:t>
                      </a:r>
                      <a:r>
                        <a:rPr lang="en-US" sz="1400" b="0" i="0" u="none" strike="noStrike" dirty="0" smtClean="0">
                          <a:solidFill>
                            <a:srgbClr val="000000"/>
                          </a:solidFill>
                          <a:latin typeface="+mj-ea"/>
                          <a:ea typeface="+mj-ea"/>
                        </a:rPr>
                        <a:t>x</a:t>
                      </a:r>
                      <a:r>
                        <a:rPr lang="en-US" sz="1400" b="0" i="0" u="none" strike="noStrike" baseline="-25000" dirty="0" smtClean="0">
                          <a:solidFill>
                            <a:srgbClr val="000000"/>
                          </a:solidFill>
                          <a:latin typeface="+mj-ea"/>
                          <a:ea typeface="+mj-ea"/>
                        </a:rPr>
                        <a:t>1</a:t>
                      </a:r>
                    </a:p>
                    <a:p>
                      <a:pPr algn="ctr" fontAlgn="ctr"/>
                      <a:r>
                        <a:rPr lang="en-US" altLang="ja-JP" sz="1400" b="0" i="0" u="none" strike="noStrike" baseline="0" dirty="0" smtClean="0">
                          <a:solidFill>
                            <a:srgbClr val="000000"/>
                          </a:solidFill>
                          <a:latin typeface="+mj-ea"/>
                          <a:ea typeface="+mj-ea"/>
                        </a:rPr>
                        <a:t>(</a:t>
                      </a:r>
                      <a:r>
                        <a:rPr lang="ja-JP" altLang="en-US" sz="1400" b="0" i="0" u="none" strike="noStrike" baseline="0" dirty="0" err="1" smtClean="0">
                          <a:solidFill>
                            <a:srgbClr val="000000"/>
                          </a:solidFill>
                          <a:latin typeface="+mj-ea"/>
                          <a:ea typeface="+mj-ea"/>
                        </a:rPr>
                        <a:t>ｙ</a:t>
                      </a:r>
                      <a:r>
                        <a:rPr lang="ja-JP" altLang="en-US" sz="1400" b="0" i="0" u="none" strike="noStrike" baseline="0" dirty="0" smtClean="0">
                          <a:solidFill>
                            <a:srgbClr val="000000"/>
                          </a:solidFill>
                          <a:latin typeface="+mj-ea"/>
                          <a:ea typeface="+mj-ea"/>
                        </a:rPr>
                        <a:t>は</a:t>
                      </a:r>
                      <a:r>
                        <a:rPr lang="en-US" altLang="ja-JP" sz="1400" b="0" i="0" u="none" strike="noStrike" baseline="0" dirty="0" smtClean="0">
                          <a:solidFill>
                            <a:srgbClr val="000000"/>
                          </a:solidFill>
                          <a:latin typeface="+mj-ea"/>
                          <a:ea typeface="+mj-ea"/>
                        </a:rPr>
                        <a:t>PB</a:t>
                      </a:r>
                      <a:r>
                        <a:rPr lang="ja-JP" altLang="en-US" sz="1400" b="0" i="0" u="none" strike="noStrike" baseline="0" dirty="0" smtClean="0">
                          <a:solidFill>
                            <a:srgbClr val="000000"/>
                          </a:solidFill>
                          <a:latin typeface="+mj-ea"/>
                          <a:ea typeface="+mj-ea"/>
                        </a:rPr>
                        <a:t>の信頼感</a:t>
                      </a:r>
                      <a:r>
                        <a:rPr lang="en-US" altLang="ja-JP" sz="1400" b="0" i="0" u="none" strike="noStrike" baseline="0" dirty="0" smtClean="0">
                          <a:solidFill>
                            <a:srgbClr val="000000"/>
                          </a:solidFill>
                          <a:latin typeface="+mj-ea"/>
                          <a:ea typeface="+mj-ea"/>
                        </a:rPr>
                        <a:t>)</a:t>
                      </a:r>
                      <a:endParaRPr lang="en-US" sz="1400" b="0" i="0" u="none" strike="noStrike" baseline="0"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20081">
                <a:tc>
                  <a:txBody>
                    <a:bodyPr/>
                    <a:lstStyle/>
                    <a:p>
                      <a:pPr algn="ctr" fontAlgn="ctr"/>
                      <a:r>
                        <a:rPr lang="ja-JP" altLang="en-US" sz="1400" b="0" i="0" u="none" strike="noStrike" dirty="0">
                          <a:solidFill>
                            <a:srgbClr val="000000"/>
                          </a:solidFill>
                          <a:latin typeface="+mj-ea"/>
                          <a:ea typeface="+mj-ea"/>
                        </a:rPr>
                        <a:t>店舗の好感と</a:t>
                      </a:r>
                      <a:br>
                        <a:rPr lang="ja-JP" altLang="en-US" sz="1400" b="0" i="0" u="none" strike="noStrike" dirty="0">
                          <a:solidFill>
                            <a:srgbClr val="000000"/>
                          </a:solidFill>
                          <a:latin typeface="+mj-ea"/>
                          <a:ea typeface="+mj-ea"/>
                        </a:rPr>
                      </a:br>
                      <a:r>
                        <a:rPr lang="en-US" altLang="ja-JP" sz="1400" b="0" i="0" u="none" strike="noStrike" dirty="0">
                          <a:solidFill>
                            <a:srgbClr val="000000"/>
                          </a:solidFill>
                          <a:latin typeface="+mj-ea"/>
                          <a:ea typeface="+mj-ea"/>
                        </a:rPr>
                        <a:t>PB</a:t>
                      </a:r>
                      <a:r>
                        <a:rPr lang="ja-JP" altLang="en-US" sz="1400" b="0" i="0" u="none" strike="noStrike" dirty="0">
                          <a:solidFill>
                            <a:srgbClr val="000000"/>
                          </a:solidFill>
                          <a:latin typeface="+mj-ea"/>
                          <a:ea typeface="+mj-ea"/>
                        </a:rPr>
                        <a:t>の好感の関係</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a:solidFill>
                            <a:srgbClr val="000000"/>
                          </a:solidFill>
                          <a:latin typeface="+mj-ea"/>
                          <a:ea typeface="+mj-ea"/>
                        </a:rPr>
                        <a:t>0.664</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a:solidFill>
                            <a:srgbClr val="000000"/>
                          </a:solidFill>
                          <a:latin typeface="+mj-ea"/>
                          <a:ea typeface="+mj-ea"/>
                        </a:rPr>
                        <a:t>196.610</a:t>
                      </a:r>
                      <a:r>
                        <a:rPr lang="en-US" sz="1400" b="0" i="0" u="none" strike="noStrike" baseline="30000">
                          <a:solidFill>
                            <a:srgbClr val="000000"/>
                          </a:solidFill>
                          <a:latin typeface="+mj-ea"/>
                          <a:ea typeface="+mj-ea"/>
                        </a:rPr>
                        <a:t>a</a:t>
                      </a:r>
                      <a:endParaRPr lang="en-US" sz="1400" b="0" i="0" u="none" strike="noStrike">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dirty="0" smtClean="0">
                          <a:solidFill>
                            <a:srgbClr val="000000"/>
                          </a:solidFill>
                          <a:latin typeface="+mj-ea"/>
                          <a:ea typeface="+mj-ea"/>
                        </a:rPr>
                        <a:t>0.800</a:t>
                      </a:r>
                      <a:endParaRPr lang="en-US" altLang="ja-JP" sz="1400" b="0" i="0" u="none" strike="noStrike"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altLang="ja-JP" sz="1400" b="0" i="0" u="none" strike="noStrike">
                          <a:solidFill>
                            <a:srgbClr val="000000"/>
                          </a:solidFill>
                          <a:latin typeface="+mj-ea"/>
                          <a:ea typeface="+mj-ea"/>
                        </a:rPr>
                        <a:t>0.817</a:t>
                      </a: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400" b="0" i="0" u="none" strike="noStrike" dirty="0" smtClean="0">
                          <a:solidFill>
                            <a:srgbClr val="000000"/>
                          </a:solidFill>
                          <a:latin typeface="+mj-ea"/>
                          <a:ea typeface="+mj-ea"/>
                        </a:rPr>
                        <a:t>y=0.696</a:t>
                      </a:r>
                      <a:r>
                        <a:rPr lang="en-US" sz="1400" b="0" i="0" u="none" strike="noStrike" baseline="30000" dirty="0" smtClean="0">
                          <a:solidFill>
                            <a:srgbClr val="000000"/>
                          </a:solidFill>
                          <a:latin typeface="+mj-ea"/>
                          <a:ea typeface="+mj-ea"/>
                        </a:rPr>
                        <a:t>a</a:t>
                      </a:r>
                      <a:r>
                        <a:rPr lang="en-US" sz="1400" b="0" i="0" u="none" strike="noStrike" dirty="0" smtClean="0">
                          <a:solidFill>
                            <a:srgbClr val="000000"/>
                          </a:solidFill>
                          <a:latin typeface="+mj-ea"/>
                          <a:ea typeface="+mj-ea"/>
                        </a:rPr>
                        <a:t>+0.800</a:t>
                      </a:r>
                      <a:r>
                        <a:rPr kumimoji="1" lang="en-US" altLang="ja-JP" sz="1400" b="0" i="0" u="none" strike="noStrike" kern="1200" baseline="30000" dirty="0" smtClean="0">
                          <a:solidFill>
                            <a:srgbClr val="000000"/>
                          </a:solidFill>
                          <a:latin typeface="+mj-ea"/>
                          <a:ea typeface="+mn-ea"/>
                          <a:cs typeface="+mn-cs"/>
                        </a:rPr>
                        <a:t>a</a:t>
                      </a:r>
                      <a:r>
                        <a:rPr lang="en-US" sz="1400" b="0" i="0" u="none" strike="noStrike" dirty="0" smtClean="0">
                          <a:solidFill>
                            <a:srgbClr val="000000"/>
                          </a:solidFill>
                          <a:latin typeface="+mj-ea"/>
                          <a:ea typeface="+mj-ea"/>
                        </a:rPr>
                        <a:t>x</a:t>
                      </a:r>
                      <a:r>
                        <a:rPr lang="en-US" sz="1400" b="0" i="0" u="none" strike="noStrike" baseline="-25000" dirty="0" smtClean="0">
                          <a:solidFill>
                            <a:srgbClr val="000000"/>
                          </a:solidFill>
                          <a:latin typeface="+mj-ea"/>
                          <a:ea typeface="+mj-ea"/>
                        </a:rPr>
                        <a:t>1</a:t>
                      </a:r>
                      <a:endParaRPr lang="en-US" sz="1400" b="0" i="0" u="none" strike="noStrike" baseline="-25000" dirty="0" smtClean="0">
                        <a:solidFill>
                          <a:srgbClr val="000000"/>
                        </a:solidFill>
                        <a:latin typeface="+mj-ea"/>
                        <a:ea typeface="+mj-ea"/>
                      </a:endParaRPr>
                    </a:p>
                    <a:p>
                      <a:pPr algn="ctr" fontAlgn="ctr"/>
                      <a:r>
                        <a:rPr lang="en-US" altLang="ja-JP" sz="1400" b="0" i="0" u="none" strike="noStrike" baseline="0" dirty="0" smtClean="0">
                          <a:solidFill>
                            <a:srgbClr val="000000"/>
                          </a:solidFill>
                          <a:latin typeface="+mj-ea"/>
                          <a:ea typeface="+mj-ea"/>
                        </a:rPr>
                        <a:t>(</a:t>
                      </a:r>
                      <a:r>
                        <a:rPr lang="ja-JP" altLang="en-US" sz="1400" b="0" i="0" u="none" strike="noStrike" baseline="0" dirty="0" err="1" smtClean="0">
                          <a:solidFill>
                            <a:srgbClr val="000000"/>
                          </a:solidFill>
                          <a:latin typeface="+mj-ea"/>
                          <a:ea typeface="+mj-ea"/>
                        </a:rPr>
                        <a:t>ｙ</a:t>
                      </a:r>
                      <a:r>
                        <a:rPr lang="ja-JP" altLang="en-US" sz="1400" b="0" i="0" u="none" strike="noStrike" baseline="0" dirty="0" smtClean="0">
                          <a:solidFill>
                            <a:srgbClr val="000000"/>
                          </a:solidFill>
                          <a:latin typeface="+mj-ea"/>
                          <a:ea typeface="+mj-ea"/>
                        </a:rPr>
                        <a:t>は</a:t>
                      </a:r>
                      <a:r>
                        <a:rPr lang="en-US" altLang="ja-JP" sz="1400" b="0" i="0" u="none" strike="noStrike" baseline="0" dirty="0" smtClean="0">
                          <a:solidFill>
                            <a:srgbClr val="000000"/>
                          </a:solidFill>
                          <a:latin typeface="+mj-ea"/>
                          <a:ea typeface="+mj-ea"/>
                        </a:rPr>
                        <a:t>PB</a:t>
                      </a:r>
                      <a:r>
                        <a:rPr lang="ja-JP" altLang="en-US" sz="1400" b="0" i="0" u="none" strike="noStrike" baseline="0" dirty="0" smtClean="0">
                          <a:solidFill>
                            <a:srgbClr val="000000"/>
                          </a:solidFill>
                          <a:latin typeface="+mj-ea"/>
                          <a:ea typeface="+mj-ea"/>
                        </a:rPr>
                        <a:t>の好感</a:t>
                      </a:r>
                      <a:r>
                        <a:rPr lang="en-US" altLang="ja-JP" sz="1400" b="0" i="0" u="none" strike="noStrike" baseline="0" dirty="0" smtClean="0">
                          <a:solidFill>
                            <a:srgbClr val="000000"/>
                          </a:solidFill>
                          <a:latin typeface="+mj-ea"/>
                          <a:ea typeface="+mj-ea"/>
                        </a:rPr>
                        <a:t>)</a:t>
                      </a:r>
                      <a:endParaRPr lang="en-US" sz="1400" b="0" i="0" u="none" strike="noStrike" baseline="0" dirty="0">
                        <a:solidFill>
                          <a:srgbClr val="000000"/>
                        </a:solidFill>
                        <a:latin typeface="+mj-ea"/>
                        <a:ea typeface="+mj-ea"/>
                      </a:endParaRPr>
                    </a:p>
                  </a:txBody>
                  <a:tcPr marL="7645" marR="7645" marT="764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r>
            </a:tbl>
          </a:graphicData>
        </a:graphic>
      </p:graphicFrame>
      <p:grpSp>
        <p:nvGrpSpPr>
          <p:cNvPr id="30" name="グループ化 29"/>
          <p:cNvGrpSpPr/>
          <p:nvPr/>
        </p:nvGrpSpPr>
        <p:grpSpPr>
          <a:xfrm>
            <a:off x="7236296" y="4653136"/>
            <a:ext cx="1728192" cy="1224136"/>
            <a:chOff x="7020272" y="4365104"/>
            <a:chExt cx="1872208" cy="1440160"/>
          </a:xfrm>
        </p:grpSpPr>
        <p:sp>
          <p:nvSpPr>
            <p:cNvPr id="31" name="円/楕円 30"/>
            <p:cNvSpPr/>
            <p:nvPr/>
          </p:nvSpPr>
          <p:spPr>
            <a:xfrm>
              <a:off x="7020272" y="4725144"/>
              <a:ext cx="1728192" cy="108012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3600" dirty="0" smtClean="0">
                  <a:latin typeface="+mj-ea"/>
                  <a:ea typeface="+mj-ea"/>
                </a:rPr>
                <a:t>支持</a:t>
              </a:r>
              <a:endParaRPr kumimoji="1" lang="ja-JP" altLang="en-US" sz="3600" dirty="0">
                <a:latin typeface="+mj-ea"/>
                <a:ea typeface="+mj-ea"/>
              </a:endParaRPr>
            </a:p>
          </p:txBody>
        </p:sp>
        <p:pic>
          <p:nvPicPr>
            <p:cNvPr id="32" name="Picture 11" descr="C:\Documents and Settings\bc1000795\Local Settings\Temporary Internet Files\Content.IE5\J1DKMGO9\MC900431559[1].png"/>
            <p:cNvPicPr>
              <a:picLocks noChangeAspect="1" noChangeArrowheads="1"/>
            </p:cNvPicPr>
            <p:nvPr/>
          </p:nvPicPr>
          <p:blipFill>
            <a:blip r:embed="rId4" cstate="print"/>
            <a:srcRect/>
            <a:stretch>
              <a:fillRect/>
            </a:stretch>
          </p:blipFill>
          <p:spPr bwMode="auto">
            <a:xfrm>
              <a:off x="8100392" y="4365104"/>
              <a:ext cx="792088" cy="792088"/>
            </a:xfrm>
            <a:prstGeom prst="rect">
              <a:avLst/>
            </a:prstGeom>
            <a:noFill/>
          </p:spPr>
        </p:pic>
        <p:pic>
          <p:nvPicPr>
            <p:cNvPr id="33" name="Picture 11" descr="C:\Documents and Settings\bc1000795\Local Settings\Temporary Internet Files\Content.IE5\J1DKMGO9\MC900431559[1].png"/>
            <p:cNvPicPr>
              <a:picLocks noChangeAspect="1" noChangeArrowheads="1"/>
            </p:cNvPicPr>
            <p:nvPr/>
          </p:nvPicPr>
          <p:blipFill>
            <a:blip r:embed="rId5" cstate="print"/>
            <a:srcRect/>
            <a:stretch>
              <a:fillRect/>
            </a:stretch>
          </p:blipFill>
          <p:spPr bwMode="auto">
            <a:xfrm>
              <a:off x="7956376" y="4581128"/>
              <a:ext cx="360040" cy="360040"/>
            </a:xfrm>
            <a:prstGeom prst="rect">
              <a:avLst/>
            </a:prstGeom>
            <a:noFill/>
          </p:spPr>
        </p:pic>
      </p:gr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コンセプトの有無と</a:t>
            </a:r>
            <a:r>
              <a:rPr lang="en-US" altLang="ja-JP" sz="2400" dirty="0" smtClean="0"/>
              <a:t>PB</a:t>
            </a:r>
            <a:r>
              <a:rPr lang="ja-JP" altLang="en-US" sz="2400" dirty="0" smtClean="0"/>
              <a:t>イメージの関係</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48</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grpSp>
        <p:nvGrpSpPr>
          <p:cNvPr id="2" name="グループ化 21"/>
          <p:cNvGrpSpPr/>
          <p:nvPr/>
        </p:nvGrpSpPr>
        <p:grpSpPr>
          <a:xfrm>
            <a:off x="466188" y="2204864"/>
            <a:ext cx="2305612" cy="1525414"/>
            <a:chOff x="598402" y="2132856"/>
            <a:chExt cx="2305612" cy="1525414"/>
          </a:xfrm>
        </p:grpSpPr>
        <p:pic>
          <p:nvPicPr>
            <p:cNvPr id="1026" name="Picture 2" descr="E:\NRC-KL杯調査用\調査票画像\コンセプト\1.jpg"/>
            <p:cNvPicPr>
              <a:picLocks noChangeAspect="1" noChangeArrowheads="1"/>
            </p:cNvPicPr>
            <p:nvPr/>
          </p:nvPicPr>
          <p:blipFill>
            <a:blip r:embed="rId4" cstate="print"/>
            <a:srcRect/>
            <a:stretch>
              <a:fillRect/>
            </a:stretch>
          </p:blipFill>
          <p:spPr bwMode="auto">
            <a:xfrm>
              <a:off x="598402" y="2132856"/>
              <a:ext cx="1237294" cy="1513938"/>
            </a:xfrm>
            <a:prstGeom prst="rect">
              <a:avLst/>
            </a:prstGeom>
            <a:noFill/>
          </p:spPr>
        </p:pic>
        <p:pic>
          <p:nvPicPr>
            <p:cNvPr id="1027" name="Picture 3" descr="E:\NRC-KL杯調査用\調査票画像\コンセプト\2.jpg"/>
            <p:cNvPicPr>
              <a:picLocks noChangeAspect="1" noChangeArrowheads="1"/>
            </p:cNvPicPr>
            <p:nvPr/>
          </p:nvPicPr>
          <p:blipFill>
            <a:blip r:embed="rId5" cstate="print"/>
            <a:srcRect/>
            <a:stretch>
              <a:fillRect/>
            </a:stretch>
          </p:blipFill>
          <p:spPr bwMode="auto">
            <a:xfrm>
              <a:off x="1835696" y="2132856"/>
              <a:ext cx="1068318" cy="1525414"/>
            </a:xfrm>
            <a:prstGeom prst="rect">
              <a:avLst/>
            </a:prstGeom>
            <a:noFill/>
          </p:spPr>
        </p:pic>
      </p:grpSp>
      <p:grpSp>
        <p:nvGrpSpPr>
          <p:cNvPr id="3" name="グループ化 24"/>
          <p:cNvGrpSpPr/>
          <p:nvPr/>
        </p:nvGrpSpPr>
        <p:grpSpPr>
          <a:xfrm>
            <a:off x="467544" y="4077072"/>
            <a:ext cx="2260799" cy="1512168"/>
            <a:chOff x="598594" y="4365104"/>
            <a:chExt cx="2260799" cy="1512168"/>
          </a:xfrm>
        </p:grpSpPr>
        <p:pic>
          <p:nvPicPr>
            <p:cNvPr id="1028" name="Picture 4" descr="E:\NRC-KL杯調査用\調査票画像\コンセプト\3.jpg"/>
            <p:cNvPicPr>
              <a:picLocks noChangeAspect="1" noChangeArrowheads="1"/>
            </p:cNvPicPr>
            <p:nvPr/>
          </p:nvPicPr>
          <p:blipFill>
            <a:blip r:embed="rId6" cstate="print"/>
            <a:srcRect/>
            <a:stretch>
              <a:fillRect/>
            </a:stretch>
          </p:blipFill>
          <p:spPr bwMode="auto">
            <a:xfrm>
              <a:off x="598594" y="4365104"/>
              <a:ext cx="1239896" cy="1512168"/>
            </a:xfrm>
            <a:prstGeom prst="rect">
              <a:avLst/>
            </a:prstGeom>
            <a:noFill/>
          </p:spPr>
        </p:pic>
        <p:pic>
          <p:nvPicPr>
            <p:cNvPr id="1029" name="Picture 5" descr="E:\NRC-KL杯調査用\調査票画像\コンセプト\4.jpg"/>
            <p:cNvPicPr>
              <a:picLocks noChangeAspect="1" noChangeArrowheads="1"/>
            </p:cNvPicPr>
            <p:nvPr/>
          </p:nvPicPr>
          <p:blipFill>
            <a:blip r:embed="rId7" cstate="print"/>
            <a:srcRect/>
            <a:stretch>
              <a:fillRect/>
            </a:stretch>
          </p:blipFill>
          <p:spPr bwMode="auto">
            <a:xfrm>
              <a:off x="1835696" y="4365104"/>
              <a:ext cx="1023697" cy="1484784"/>
            </a:xfrm>
            <a:prstGeom prst="rect">
              <a:avLst/>
            </a:prstGeom>
            <a:noFill/>
          </p:spPr>
        </p:pic>
      </p:grpSp>
      <p:sp>
        <p:nvSpPr>
          <p:cNvPr id="18" name="正方形/長方形 17"/>
          <p:cNvSpPr/>
          <p:nvPr/>
        </p:nvSpPr>
        <p:spPr>
          <a:xfrm>
            <a:off x="2843808" y="2060848"/>
            <a:ext cx="6192688" cy="172819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kumimoji="1" lang="ja-JP" altLang="en-US" sz="1600" dirty="0" smtClean="0">
                <a:latin typeface="+mj-ea"/>
                <a:ea typeface="+mj-ea"/>
              </a:rPr>
              <a:t>*コンセプト無し</a:t>
            </a:r>
            <a:r>
              <a:rPr kumimoji="1" lang="en-US" altLang="ja-JP" sz="1600" dirty="0" smtClean="0">
                <a:latin typeface="+mj-ea"/>
                <a:ea typeface="+mj-ea"/>
              </a:rPr>
              <a:t>｢</a:t>
            </a:r>
            <a:r>
              <a:rPr kumimoji="1" lang="ja-JP" altLang="en-US" sz="1600" dirty="0" smtClean="0">
                <a:latin typeface="+mj-ea"/>
                <a:ea typeface="+mj-ea"/>
              </a:rPr>
              <a:t>当社のオリジナル商品</a:t>
            </a:r>
            <a:r>
              <a:rPr kumimoji="1" lang="en-US" altLang="ja-JP" sz="1600" dirty="0" smtClean="0">
                <a:latin typeface="+mj-ea"/>
                <a:ea typeface="+mj-ea"/>
              </a:rPr>
              <a:t>｣</a:t>
            </a:r>
            <a:r>
              <a:rPr kumimoji="1" lang="ja-JP" altLang="en-US" sz="1600" dirty="0" smtClean="0">
                <a:latin typeface="+mj-ea"/>
                <a:ea typeface="+mj-ea"/>
              </a:rPr>
              <a:t>と表示し販売</a:t>
            </a:r>
            <a:endParaRPr kumimoji="1" lang="en-US" altLang="ja-JP" sz="1600" dirty="0" smtClean="0">
              <a:latin typeface="+mj-ea"/>
              <a:ea typeface="+mj-ea"/>
            </a:endParaRPr>
          </a:p>
          <a:p>
            <a:r>
              <a:rPr lang="ja-JP" altLang="en-US" sz="1400" dirty="0" smtClean="0">
                <a:latin typeface="+mj-ea"/>
                <a:ea typeface="+mj-ea"/>
              </a:rPr>
              <a:t>　　</a:t>
            </a:r>
            <a:r>
              <a:rPr lang="en-US" altLang="ja-JP" sz="1400" dirty="0" smtClean="0">
                <a:latin typeface="+mj-ea"/>
                <a:ea typeface="+mj-ea"/>
              </a:rPr>
              <a:t>Q11,</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商品に興味を持つか</a:t>
            </a:r>
            <a:endParaRPr lang="en-US" altLang="ja-JP" sz="1400" dirty="0" smtClean="0">
              <a:latin typeface="+mj-ea"/>
              <a:ea typeface="+mj-ea"/>
            </a:endParaRPr>
          </a:p>
          <a:p>
            <a:r>
              <a:rPr kumimoji="1" lang="ja-JP" altLang="en-US" sz="1400" dirty="0" smtClean="0">
                <a:latin typeface="+mj-ea"/>
                <a:ea typeface="+mj-ea"/>
              </a:rPr>
              <a:t>　　</a:t>
            </a:r>
            <a:r>
              <a:rPr kumimoji="1" lang="en-US" altLang="ja-JP" sz="1400" dirty="0" smtClean="0">
                <a:latin typeface="+mj-ea"/>
                <a:ea typeface="+mj-ea"/>
              </a:rPr>
              <a:t>Q12,</a:t>
            </a:r>
            <a:r>
              <a:rPr kumimoji="1" lang="ja-JP" altLang="en-US" sz="1400" dirty="0" smtClean="0">
                <a:latin typeface="+mj-ea"/>
                <a:ea typeface="+mj-ea"/>
              </a:rPr>
              <a:t>この</a:t>
            </a:r>
            <a:r>
              <a:rPr kumimoji="1" lang="en-US" altLang="ja-JP" sz="1400" dirty="0" smtClean="0">
                <a:latin typeface="+mj-ea"/>
                <a:ea typeface="+mj-ea"/>
              </a:rPr>
              <a:t>PB</a:t>
            </a:r>
            <a:r>
              <a:rPr kumimoji="1" lang="ja-JP" altLang="en-US" sz="1400" dirty="0" smtClean="0">
                <a:latin typeface="+mj-ea"/>
                <a:ea typeface="+mj-ea"/>
              </a:rPr>
              <a:t>商品に良い印象を持つか</a:t>
            </a:r>
            <a:endParaRPr kumimoji="1" lang="en-US" altLang="ja-JP" sz="1400" dirty="0" smtClean="0">
              <a:latin typeface="+mj-ea"/>
              <a:ea typeface="+mj-ea"/>
            </a:endParaRPr>
          </a:p>
          <a:p>
            <a:r>
              <a:rPr lang="ja-JP" altLang="en-US" sz="1400" dirty="0" smtClean="0">
                <a:latin typeface="+mj-ea"/>
                <a:ea typeface="+mj-ea"/>
              </a:rPr>
              <a:t>　　</a:t>
            </a:r>
            <a:r>
              <a:rPr lang="en-US" altLang="ja-JP" sz="1400" dirty="0" smtClean="0">
                <a:latin typeface="+mj-ea"/>
                <a:ea typeface="+mj-ea"/>
              </a:rPr>
              <a:t>Q13,</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商品は</a:t>
            </a:r>
            <a:r>
              <a:rPr lang="en-US" altLang="ja-JP" sz="1400" dirty="0" smtClean="0">
                <a:latin typeface="+mj-ea"/>
                <a:ea typeface="+mj-ea"/>
              </a:rPr>
              <a:t>NB</a:t>
            </a:r>
            <a:r>
              <a:rPr lang="ja-JP" altLang="en-US" sz="1400" dirty="0" smtClean="0">
                <a:latin typeface="+mj-ea"/>
                <a:ea typeface="+mj-ea"/>
              </a:rPr>
              <a:t>と違う</a:t>
            </a:r>
            <a:r>
              <a:rPr lang="en-US" altLang="ja-JP" sz="1400" dirty="0" smtClean="0">
                <a:latin typeface="+mj-ea"/>
                <a:ea typeface="+mj-ea"/>
              </a:rPr>
              <a:t>(</a:t>
            </a:r>
            <a:r>
              <a:rPr lang="ja-JP" altLang="en-US" sz="1400" dirty="0" smtClean="0">
                <a:latin typeface="+mj-ea"/>
                <a:ea typeface="+mj-ea"/>
              </a:rPr>
              <a:t>好ましい</a:t>
            </a:r>
            <a:r>
              <a:rPr lang="en-US" altLang="ja-JP" sz="1400" dirty="0" smtClean="0">
                <a:latin typeface="+mj-ea"/>
                <a:ea typeface="+mj-ea"/>
              </a:rPr>
              <a:t>)</a:t>
            </a:r>
            <a:r>
              <a:rPr lang="ja-JP" altLang="en-US" sz="1400" dirty="0" smtClean="0">
                <a:latin typeface="+mj-ea"/>
                <a:ea typeface="+mj-ea"/>
              </a:rPr>
              <a:t>と感じるか</a:t>
            </a:r>
            <a:endParaRPr lang="en-US" altLang="ja-JP" sz="1400" dirty="0" smtClean="0">
              <a:latin typeface="+mj-ea"/>
              <a:ea typeface="+mj-ea"/>
            </a:endParaRPr>
          </a:p>
          <a:p>
            <a:r>
              <a:rPr kumimoji="1" lang="ja-JP" altLang="en-US" sz="1400" dirty="0" smtClean="0">
                <a:latin typeface="+mj-ea"/>
                <a:ea typeface="+mj-ea"/>
              </a:rPr>
              <a:t>　　</a:t>
            </a:r>
            <a:r>
              <a:rPr kumimoji="1" lang="en-US" altLang="ja-JP" sz="1400" dirty="0" smtClean="0">
                <a:latin typeface="+mj-ea"/>
                <a:ea typeface="+mj-ea"/>
              </a:rPr>
              <a:t>Q14,</a:t>
            </a:r>
            <a:r>
              <a:rPr kumimoji="1" lang="ja-JP" altLang="en-US" sz="1400" dirty="0" smtClean="0">
                <a:latin typeface="+mj-ea"/>
                <a:ea typeface="+mj-ea"/>
              </a:rPr>
              <a:t>日頃</a:t>
            </a:r>
            <a:r>
              <a:rPr kumimoji="1" lang="en-US" altLang="ja-JP" sz="1400" dirty="0" smtClean="0">
                <a:latin typeface="+mj-ea"/>
                <a:ea typeface="+mj-ea"/>
              </a:rPr>
              <a:t>PB</a:t>
            </a:r>
            <a:r>
              <a:rPr kumimoji="1" lang="ja-JP" altLang="en-US" sz="1400" dirty="0" smtClean="0">
                <a:latin typeface="+mj-ea"/>
                <a:ea typeface="+mj-ea"/>
              </a:rPr>
              <a:t>を買うスーパーがこの</a:t>
            </a:r>
            <a:r>
              <a:rPr kumimoji="1" lang="en-US" altLang="ja-JP" sz="1400" dirty="0" smtClean="0">
                <a:latin typeface="+mj-ea"/>
                <a:ea typeface="+mj-ea"/>
              </a:rPr>
              <a:t>PB</a:t>
            </a:r>
            <a:r>
              <a:rPr kumimoji="1" lang="ja-JP" altLang="en-US" sz="1400" dirty="0" smtClean="0">
                <a:latin typeface="+mj-ea"/>
                <a:ea typeface="+mj-ea"/>
              </a:rPr>
              <a:t>を取り扱うのは好ましいか</a:t>
            </a:r>
            <a:endParaRPr kumimoji="1" lang="en-US" altLang="ja-JP" sz="1400" dirty="0" smtClean="0">
              <a:latin typeface="+mj-ea"/>
              <a:ea typeface="+mj-ea"/>
            </a:endParaRPr>
          </a:p>
          <a:p>
            <a:r>
              <a:rPr lang="ja-JP" altLang="en-US" sz="1400" dirty="0" smtClean="0">
                <a:latin typeface="+mj-ea"/>
                <a:ea typeface="+mj-ea"/>
              </a:rPr>
              <a:t>　　</a:t>
            </a:r>
            <a:r>
              <a:rPr lang="en-US" altLang="ja-JP" sz="1400" dirty="0" smtClean="0">
                <a:latin typeface="+mj-ea"/>
                <a:ea typeface="+mj-ea"/>
              </a:rPr>
              <a:t>Q15,</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を展開すると、他のスーパーと違う</a:t>
            </a:r>
            <a:r>
              <a:rPr lang="en-US" altLang="ja-JP" sz="1400" dirty="0" smtClean="0">
                <a:latin typeface="+mj-ea"/>
                <a:ea typeface="+mj-ea"/>
              </a:rPr>
              <a:t>(</a:t>
            </a:r>
            <a:r>
              <a:rPr lang="ja-JP" altLang="en-US" sz="1400" dirty="0" smtClean="0">
                <a:latin typeface="+mj-ea"/>
                <a:ea typeface="+mj-ea"/>
              </a:rPr>
              <a:t>好ましい</a:t>
            </a:r>
            <a:r>
              <a:rPr lang="en-US" altLang="ja-JP" sz="1400" dirty="0" smtClean="0">
                <a:latin typeface="+mj-ea"/>
                <a:ea typeface="+mj-ea"/>
              </a:rPr>
              <a:t>)</a:t>
            </a:r>
            <a:r>
              <a:rPr lang="ja-JP" altLang="en-US" sz="1400" dirty="0" smtClean="0">
                <a:latin typeface="+mj-ea"/>
                <a:ea typeface="+mj-ea"/>
              </a:rPr>
              <a:t>と感じるか</a:t>
            </a:r>
            <a:endParaRPr kumimoji="1" lang="ja-JP" altLang="en-US" sz="1400" dirty="0">
              <a:latin typeface="+mj-ea"/>
              <a:ea typeface="+mj-ea"/>
            </a:endParaRPr>
          </a:p>
        </p:txBody>
      </p:sp>
      <p:sp>
        <p:nvSpPr>
          <p:cNvPr id="19" name="正方形/長方形 18"/>
          <p:cNvSpPr/>
          <p:nvPr/>
        </p:nvSpPr>
        <p:spPr>
          <a:xfrm>
            <a:off x="2843808" y="3861048"/>
            <a:ext cx="6192688" cy="172819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kumimoji="1" lang="ja-JP" altLang="en-US" sz="1600" dirty="0" smtClean="0">
                <a:latin typeface="+mj-ea"/>
                <a:ea typeface="+mj-ea"/>
              </a:rPr>
              <a:t>*コンセプト有り「安心・安全」をコンセプトとし販売</a:t>
            </a:r>
            <a:endParaRPr kumimoji="1" lang="en-US" altLang="ja-JP" sz="1600" dirty="0" smtClean="0">
              <a:latin typeface="+mj-ea"/>
              <a:ea typeface="+mj-ea"/>
            </a:endParaRPr>
          </a:p>
          <a:p>
            <a:r>
              <a:rPr lang="ja-JP" altLang="en-US" sz="1400" dirty="0" smtClean="0">
                <a:latin typeface="+mj-ea"/>
                <a:ea typeface="+mj-ea"/>
              </a:rPr>
              <a:t>　　</a:t>
            </a:r>
            <a:r>
              <a:rPr lang="en-US" altLang="ja-JP" sz="1400" dirty="0" smtClean="0">
                <a:latin typeface="+mj-ea"/>
                <a:ea typeface="+mj-ea"/>
              </a:rPr>
              <a:t>Q16,</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商品に興味を持つか</a:t>
            </a:r>
            <a:endParaRPr lang="en-US" altLang="ja-JP" sz="1400" dirty="0" smtClean="0">
              <a:latin typeface="+mj-ea"/>
              <a:ea typeface="+mj-ea"/>
            </a:endParaRPr>
          </a:p>
          <a:p>
            <a:r>
              <a:rPr kumimoji="1" lang="ja-JP" altLang="en-US" sz="1400" dirty="0" smtClean="0">
                <a:latin typeface="+mj-ea"/>
                <a:ea typeface="+mj-ea"/>
              </a:rPr>
              <a:t>　　</a:t>
            </a:r>
            <a:r>
              <a:rPr kumimoji="1" lang="en-US" altLang="ja-JP" sz="1400" dirty="0" smtClean="0">
                <a:latin typeface="+mj-ea"/>
                <a:ea typeface="+mj-ea"/>
              </a:rPr>
              <a:t>Q17,</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商品に良い印象を持つか</a:t>
            </a:r>
            <a:endParaRPr kumimoji="1" lang="en-US" altLang="ja-JP" sz="1400" dirty="0" smtClean="0">
              <a:latin typeface="+mj-ea"/>
              <a:ea typeface="+mj-ea"/>
            </a:endParaRPr>
          </a:p>
          <a:p>
            <a:r>
              <a:rPr kumimoji="1" lang="ja-JP" altLang="en-US" sz="1400" dirty="0" smtClean="0">
                <a:latin typeface="+mj-ea"/>
                <a:ea typeface="+mj-ea"/>
              </a:rPr>
              <a:t>　　</a:t>
            </a:r>
            <a:r>
              <a:rPr kumimoji="1" lang="en-US" altLang="ja-JP" sz="1400" dirty="0" smtClean="0">
                <a:latin typeface="+mj-ea"/>
                <a:ea typeface="+mj-ea"/>
              </a:rPr>
              <a:t>Q18,</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商品は</a:t>
            </a:r>
            <a:r>
              <a:rPr lang="en-US" altLang="ja-JP" sz="1400" dirty="0" smtClean="0">
                <a:latin typeface="+mj-ea"/>
                <a:ea typeface="+mj-ea"/>
              </a:rPr>
              <a:t>NB</a:t>
            </a:r>
            <a:r>
              <a:rPr lang="ja-JP" altLang="en-US" sz="1400" dirty="0" smtClean="0">
                <a:latin typeface="+mj-ea"/>
                <a:ea typeface="+mj-ea"/>
              </a:rPr>
              <a:t>と違う</a:t>
            </a:r>
            <a:r>
              <a:rPr lang="en-US" altLang="ja-JP" sz="1400" dirty="0" smtClean="0">
                <a:latin typeface="+mj-ea"/>
                <a:ea typeface="+mj-ea"/>
              </a:rPr>
              <a:t>(</a:t>
            </a:r>
            <a:r>
              <a:rPr lang="ja-JP" altLang="en-US" sz="1400" dirty="0" smtClean="0">
                <a:latin typeface="+mj-ea"/>
                <a:ea typeface="+mj-ea"/>
              </a:rPr>
              <a:t>好ましい</a:t>
            </a:r>
            <a:r>
              <a:rPr lang="en-US" altLang="ja-JP" sz="1400" dirty="0" smtClean="0">
                <a:latin typeface="+mj-ea"/>
                <a:ea typeface="+mj-ea"/>
              </a:rPr>
              <a:t>)</a:t>
            </a:r>
            <a:r>
              <a:rPr lang="ja-JP" altLang="en-US" sz="1400" dirty="0" smtClean="0">
                <a:latin typeface="+mj-ea"/>
                <a:ea typeface="+mj-ea"/>
              </a:rPr>
              <a:t>と感じるか</a:t>
            </a:r>
            <a:endParaRPr kumimoji="1" lang="en-US" altLang="ja-JP" sz="1400" dirty="0" smtClean="0">
              <a:latin typeface="+mj-ea"/>
              <a:ea typeface="+mj-ea"/>
            </a:endParaRPr>
          </a:p>
          <a:p>
            <a:r>
              <a:rPr kumimoji="1" lang="ja-JP" altLang="en-US" sz="1400" dirty="0" smtClean="0">
                <a:latin typeface="+mj-ea"/>
                <a:ea typeface="+mj-ea"/>
              </a:rPr>
              <a:t>　　</a:t>
            </a:r>
            <a:r>
              <a:rPr kumimoji="1" lang="en-US" altLang="ja-JP" sz="1400" dirty="0" smtClean="0">
                <a:latin typeface="+mj-ea"/>
                <a:ea typeface="+mj-ea"/>
              </a:rPr>
              <a:t>Q19,</a:t>
            </a:r>
            <a:r>
              <a:rPr lang="ja-JP" altLang="en-US" sz="1400" dirty="0" smtClean="0">
                <a:latin typeface="+mj-ea"/>
                <a:ea typeface="+mj-ea"/>
              </a:rPr>
              <a:t>日頃</a:t>
            </a:r>
            <a:r>
              <a:rPr lang="en-US" altLang="ja-JP" sz="1400" dirty="0" smtClean="0">
                <a:latin typeface="+mj-ea"/>
                <a:ea typeface="+mj-ea"/>
              </a:rPr>
              <a:t>PB</a:t>
            </a:r>
            <a:r>
              <a:rPr lang="ja-JP" altLang="en-US" sz="1400" dirty="0" smtClean="0">
                <a:latin typeface="+mj-ea"/>
                <a:ea typeface="+mj-ea"/>
              </a:rPr>
              <a:t>を買うスーパーがこの</a:t>
            </a:r>
            <a:r>
              <a:rPr lang="en-US" altLang="ja-JP" sz="1400" dirty="0" smtClean="0">
                <a:latin typeface="+mj-ea"/>
                <a:ea typeface="+mj-ea"/>
              </a:rPr>
              <a:t>PB</a:t>
            </a:r>
            <a:r>
              <a:rPr lang="ja-JP" altLang="en-US" sz="1400" dirty="0" smtClean="0">
                <a:latin typeface="+mj-ea"/>
                <a:ea typeface="+mj-ea"/>
              </a:rPr>
              <a:t>を取り扱うのは好ましいか</a:t>
            </a:r>
            <a:endParaRPr kumimoji="1" lang="en-US" altLang="ja-JP" sz="1400" dirty="0" smtClean="0">
              <a:latin typeface="+mj-ea"/>
              <a:ea typeface="+mj-ea"/>
            </a:endParaRPr>
          </a:p>
          <a:p>
            <a:r>
              <a:rPr lang="ja-JP" altLang="en-US" sz="1400" dirty="0" smtClean="0">
                <a:latin typeface="+mj-ea"/>
                <a:ea typeface="+mj-ea"/>
              </a:rPr>
              <a:t>　　</a:t>
            </a:r>
            <a:r>
              <a:rPr lang="en-US" altLang="ja-JP" sz="1400" dirty="0" smtClean="0">
                <a:latin typeface="+mj-ea"/>
                <a:ea typeface="+mj-ea"/>
              </a:rPr>
              <a:t>Q20,</a:t>
            </a:r>
            <a:r>
              <a:rPr lang="ja-JP" altLang="en-US" sz="1400" dirty="0" smtClean="0">
                <a:latin typeface="+mj-ea"/>
                <a:ea typeface="+mj-ea"/>
              </a:rPr>
              <a:t>この</a:t>
            </a:r>
            <a:r>
              <a:rPr lang="en-US" altLang="ja-JP" sz="1400" dirty="0" smtClean="0">
                <a:latin typeface="+mj-ea"/>
                <a:ea typeface="+mj-ea"/>
              </a:rPr>
              <a:t>PB</a:t>
            </a:r>
            <a:r>
              <a:rPr lang="ja-JP" altLang="en-US" sz="1400" dirty="0" smtClean="0">
                <a:latin typeface="+mj-ea"/>
                <a:ea typeface="+mj-ea"/>
              </a:rPr>
              <a:t>を展開すると、他のスーパーと違う</a:t>
            </a:r>
            <a:r>
              <a:rPr lang="en-US" altLang="ja-JP" sz="1400" dirty="0" smtClean="0">
                <a:latin typeface="+mj-ea"/>
                <a:ea typeface="+mj-ea"/>
              </a:rPr>
              <a:t>(</a:t>
            </a:r>
            <a:r>
              <a:rPr lang="ja-JP" altLang="en-US" sz="1400" dirty="0" smtClean="0">
                <a:latin typeface="+mj-ea"/>
                <a:ea typeface="+mj-ea"/>
              </a:rPr>
              <a:t>好ましい</a:t>
            </a:r>
            <a:r>
              <a:rPr lang="en-US" altLang="ja-JP" sz="1400" dirty="0" smtClean="0">
                <a:latin typeface="+mj-ea"/>
                <a:ea typeface="+mj-ea"/>
              </a:rPr>
              <a:t>)</a:t>
            </a:r>
            <a:r>
              <a:rPr lang="ja-JP" altLang="en-US" sz="1400" dirty="0" smtClean="0">
                <a:latin typeface="+mj-ea"/>
                <a:ea typeface="+mj-ea"/>
              </a:rPr>
              <a:t>と感じるか</a:t>
            </a:r>
            <a:endParaRPr kumimoji="1" lang="ja-JP" altLang="en-US" sz="1400" dirty="0">
              <a:latin typeface="+mj-ea"/>
              <a:ea typeface="+mj-ea"/>
            </a:endParaRPr>
          </a:p>
        </p:txBody>
      </p:sp>
      <p:sp>
        <p:nvSpPr>
          <p:cNvPr id="20" name="テキスト ボックス 19"/>
          <p:cNvSpPr txBox="1"/>
          <p:nvPr/>
        </p:nvSpPr>
        <p:spPr>
          <a:xfrm>
            <a:off x="1187624" y="5805264"/>
            <a:ext cx="6801862" cy="461665"/>
          </a:xfrm>
          <a:prstGeom prst="rect">
            <a:avLst/>
          </a:prstGeom>
          <a:noFill/>
        </p:spPr>
        <p:txBody>
          <a:bodyPr wrap="none" rtlCol="0">
            <a:spAutoFit/>
          </a:bodyPr>
          <a:lstStyle/>
          <a:p>
            <a:r>
              <a:rPr kumimoji="1" lang="ja-JP" altLang="en-US" sz="2400" dirty="0" smtClean="0"/>
              <a:t>上記項目を対応のある</a:t>
            </a:r>
            <a:r>
              <a:rPr kumimoji="1" lang="en-US" altLang="ja-JP" sz="2400" dirty="0" smtClean="0"/>
              <a:t>t</a:t>
            </a:r>
            <a:r>
              <a:rPr kumimoji="1" lang="ja-JP" altLang="en-US" sz="2400" dirty="0" smtClean="0"/>
              <a:t>検定を用いて検証を行う</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 15"/>
          <p:cNvSpPr/>
          <p:nvPr/>
        </p:nvSpPr>
        <p:spPr>
          <a:xfrm>
            <a:off x="7524328" y="2348880"/>
            <a:ext cx="936104" cy="2088232"/>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コンセプトの有無による</a:t>
            </a:r>
            <a:r>
              <a:rPr lang="en-US" altLang="ja-JP" sz="2400" dirty="0" smtClean="0"/>
              <a:t>PB</a:t>
            </a:r>
            <a:r>
              <a:rPr lang="ja-JP" altLang="en-US" sz="2400" dirty="0" smtClean="0"/>
              <a:t>のイメージ</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49</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pic>
        <p:nvPicPr>
          <p:cNvPr id="5122" name="Picture 2"/>
          <p:cNvPicPr>
            <a:picLocks noChangeAspect="1" noChangeArrowheads="1"/>
          </p:cNvPicPr>
          <p:nvPr/>
        </p:nvPicPr>
        <p:blipFill>
          <a:blip r:embed="rId4" cstate="print"/>
          <a:srcRect/>
          <a:stretch>
            <a:fillRect/>
          </a:stretch>
        </p:blipFill>
        <p:spPr bwMode="auto">
          <a:xfrm>
            <a:off x="755576" y="2132856"/>
            <a:ext cx="7734300" cy="2305050"/>
          </a:xfrm>
          <a:prstGeom prst="rect">
            <a:avLst/>
          </a:prstGeom>
          <a:noFill/>
          <a:ln w="9525">
            <a:noFill/>
            <a:miter lim="800000"/>
            <a:headEnd/>
            <a:tailEnd/>
          </a:ln>
          <a:effectLst/>
        </p:spPr>
      </p:pic>
      <p:sp>
        <p:nvSpPr>
          <p:cNvPr id="18" name="正方形/長方形 17"/>
          <p:cNvSpPr/>
          <p:nvPr/>
        </p:nvSpPr>
        <p:spPr>
          <a:xfrm>
            <a:off x="1187624" y="5229200"/>
            <a:ext cx="6696744" cy="100811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smtClean="0"/>
              <a:t>すべて非有意である。</a:t>
            </a:r>
            <a:endParaRPr kumimoji="1" lang="en-US" altLang="ja-JP" dirty="0" smtClean="0"/>
          </a:p>
          <a:p>
            <a:pPr algn="ctr"/>
            <a:r>
              <a:rPr kumimoji="1" lang="ja-JP" altLang="en-US" dirty="0" smtClean="0"/>
              <a:t>よって、</a:t>
            </a:r>
            <a:r>
              <a:rPr kumimoji="1" lang="ja-JP" altLang="en-US" dirty="0" smtClean="0">
                <a:solidFill>
                  <a:srgbClr val="FF0000"/>
                </a:solidFill>
              </a:rPr>
              <a:t>コンセプトの有無で</a:t>
            </a:r>
            <a:r>
              <a:rPr kumimoji="1" lang="en-US" altLang="ja-JP" dirty="0" smtClean="0">
                <a:solidFill>
                  <a:srgbClr val="FF0000"/>
                </a:solidFill>
              </a:rPr>
              <a:t>PB</a:t>
            </a:r>
            <a:r>
              <a:rPr kumimoji="1" lang="ja-JP" altLang="en-US" dirty="0" smtClean="0">
                <a:solidFill>
                  <a:srgbClr val="FF0000"/>
                </a:solidFill>
              </a:rPr>
              <a:t>に対するイメージは変化しない</a:t>
            </a:r>
            <a:endParaRPr kumimoji="1" lang="ja-JP" altLang="en-US" dirty="0">
              <a:solidFill>
                <a:srgbClr val="FF0000"/>
              </a:solidFill>
            </a:endParaRPr>
          </a:p>
        </p:txBody>
      </p:sp>
      <p:grpSp>
        <p:nvGrpSpPr>
          <p:cNvPr id="29" name="グループ化 28"/>
          <p:cNvGrpSpPr/>
          <p:nvPr/>
        </p:nvGrpSpPr>
        <p:grpSpPr>
          <a:xfrm>
            <a:off x="7020272" y="4437112"/>
            <a:ext cx="1869722" cy="1296144"/>
            <a:chOff x="7020272" y="4221088"/>
            <a:chExt cx="1869722" cy="1296144"/>
          </a:xfrm>
        </p:grpSpPr>
        <p:sp>
          <p:nvSpPr>
            <p:cNvPr id="22" name="円/楕円 21"/>
            <p:cNvSpPr/>
            <p:nvPr/>
          </p:nvSpPr>
          <p:spPr>
            <a:xfrm>
              <a:off x="7020272" y="4437112"/>
              <a:ext cx="1728192" cy="1080120"/>
            </a:xfrm>
            <a:prstGeom prst="ellipse">
              <a:avLst/>
            </a:prstGeom>
            <a:gradFill flip="none" rotWithShape="1">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lin ang="16200000" scaled="1"/>
              <a:tileRect/>
            </a:gradFill>
            <a:ln>
              <a:solidFill>
                <a:schemeClr val="tx2">
                  <a:lumMod val="50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sz="3600" dirty="0" smtClean="0">
                  <a:latin typeface="+mj-ea"/>
                  <a:ea typeface="+mj-ea"/>
                </a:rPr>
                <a:t>棄却</a:t>
              </a:r>
              <a:endParaRPr kumimoji="1" lang="ja-JP" altLang="en-US" sz="3600" dirty="0">
                <a:latin typeface="+mj-ea"/>
                <a:ea typeface="+mj-ea"/>
              </a:endParaRPr>
            </a:p>
          </p:txBody>
        </p:sp>
        <p:pic>
          <p:nvPicPr>
            <p:cNvPr id="5126" name="Picture 6" descr="C:\Documents and Settings\bc1000795\Local Settings\Temporary Internet Files\Content.IE5\J1DKMGO9\MC900418220[1].wmf"/>
            <p:cNvPicPr>
              <a:picLocks noChangeAspect="1" noChangeArrowheads="1"/>
            </p:cNvPicPr>
            <p:nvPr/>
          </p:nvPicPr>
          <p:blipFill>
            <a:blip r:embed="rId5" cstate="print"/>
            <a:srcRect/>
            <a:stretch>
              <a:fillRect/>
            </a:stretch>
          </p:blipFill>
          <p:spPr bwMode="auto">
            <a:xfrm>
              <a:off x="7956376" y="4221088"/>
              <a:ext cx="933618" cy="624278"/>
            </a:xfrm>
            <a:prstGeom prst="rect">
              <a:avLst/>
            </a:prstGeom>
            <a:noFill/>
          </p:spPr>
        </p:pic>
      </p:gr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kumimoji="1" lang="ja-JP" altLang="en-US" sz="2800" dirty="0" smtClean="0"/>
              <a:t>現在</a:t>
            </a:r>
            <a:r>
              <a:rPr kumimoji="1" lang="en-US" altLang="ja-JP" sz="2800" dirty="0" smtClean="0"/>
              <a:t>…</a:t>
            </a:r>
            <a:r>
              <a:rPr kumimoji="1" lang="ja-JP" altLang="en-US" sz="2800" dirty="0" smtClean="0"/>
              <a:t>衣料品や日用雑貨にも多くの</a:t>
            </a:r>
            <a:r>
              <a:rPr kumimoji="1" lang="en-US" altLang="ja-JP" sz="2800" dirty="0" smtClean="0"/>
              <a:t>PB</a:t>
            </a:r>
            <a:r>
              <a:rPr kumimoji="1" lang="ja-JP" altLang="en-US" sz="2800" dirty="0" smtClean="0"/>
              <a:t>が存在</a:t>
            </a:r>
            <a:endParaRPr kumimoji="1" lang="en-US" altLang="ja-JP" sz="2800" dirty="0" smtClean="0"/>
          </a:p>
          <a:p>
            <a:r>
              <a:rPr lang="ja-JP" altLang="en-US" sz="2800" dirty="0" smtClean="0"/>
              <a:t>本研究の対象</a:t>
            </a:r>
            <a:endParaRPr kumimoji="1" lang="ja-JP" altLang="en-US" sz="2800" dirty="0"/>
          </a:p>
        </p:txBody>
      </p:sp>
      <p:sp>
        <p:nvSpPr>
          <p:cNvPr id="23" name="日付プレースホルダ 22"/>
          <p:cNvSpPr>
            <a:spLocks noGrp="1"/>
          </p:cNvSpPr>
          <p:nvPr>
            <p:ph type="dt" sz="half" idx="10"/>
          </p:nvPr>
        </p:nvSpPr>
        <p:spPr/>
        <p:txBody>
          <a:bodyPr/>
          <a:lstStyle/>
          <a:p>
            <a:fld id="{863203D4-8FD8-4294-82F8-0972CF72FF4D}"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a:t>
            </a:fld>
            <a:endParaRPr kumimoji="1" lang="ja-JP" altLang="en-US"/>
          </a:p>
        </p:txBody>
      </p:sp>
      <p:sp>
        <p:nvSpPr>
          <p:cNvPr id="22" name="角丸四角形 21"/>
          <p:cNvSpPr/>
          <p:nvPr/>
        </p:nvSpPr>
        <p:spPr>
          <a:xfrm>
            <a:off x="971600" y="2708920"/>
            <a:ext cx="7200800" cy="2160240"/>
          </a:xfrm>
          <a:prstGeom prst="roundRect">
            <a:avLst/>
          </a:prstGeom>
          <a:ln w="76200" cmpd="thickThin"/>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000" dirty="0" smtClean="0">
                <a:latin typeface="HG丸ｺﾞｼｯｸM-PRO" pitchFamily="50" charset="-128"/>
                <a:ea typeface="HG丸ｺﾞｼｯｸM-PRO" pitchFamily="50" charset="-128"/>
              </a:rPr>
              <a:t>我々に最も身近で、購買頻度の高い</a:t>
            </a:r>
            <a:endParaRPr kumimoji="1" lang="en-US" altLang="ja-JP" sz="2000" dirty="0" smtClean="0">
              <a:latin typeface="HG丸ｺﾞｼｯｸM-PRO" pitchFamily="50" charset="-128"/>
              <a:ea typeface="HG丸ｺﾞｼｯｸM-PRO" pitchFamily="50" charset="-128"/>
            </a:endParaRPr>
          </a:p>
          <a:p>
            <a:pPr algn="ctr"/>
            <a:r>
              <a:rPr kumimoji="1" lang="ja-JP" altLang="en-US" sz="3600" u="sng"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小売業の食料品の</a:t>
            </a:r>
            <a:r>
              <a:rPr kumimoji="1" lang="en-US" altLang="ja-JP" sz="3600" u="sng" dirty="0" smtClean="0">
                <a:effectLst>
                  <a:outerShdw blurRad="38100" dist="38100" dir="2700000" algn="tl">
                    <a:srgbClr val="000000">
                      <a:alpha val="43137"/>
                    </a:srgbClr>
                  </a:outerShdw>
                </a:effectLst>
                <a:latin typeface="HG丸ｺﾞｼｯｸM-PRO" pitchFamily="50" charset="-128"/>
                <a:ea typeface="HG丸ｺﾞｼｯｸM-PRO" pitchFamily="50" charset="-128"/>
              </a:rPr>
              <a:t>PB</a:t>
            </a:r>
          </a:p>
          <a:p>
            <a:pPr algn="ctr"/>
            <a:r>
              <a:rPr kumimoji="1" lang="ja-JP" altLang="en-US" sz="2000" dirty="0" smtClean="0">
                <a:latin typeface="HG丸ｺﾞｼｯｸM-PRO" pitchFamily="50" charset="-128"/>
                <a:ea typeface="HG丸ｺﾞｼｯｸM-PRO" pitchFamily="50" charset="-128"/>
              </a:rPr>
              <a:t>に焦点を当てて研究していくものとする。</a:t>
            </a:r>
            <a:endParaRPr kumimoji="1" lang="ja-JP" altLang="en-US" sz="2000" dirty="0">
              <a:latin typeface="HG丸ｺﾞｼｯｸM-PRO" pitchFamily="50" charset="-128"/>
              <a:ea typeface="HG丸ｺﾞｼｯｸM-PRO" pitchFamily="50" charset="-128"/>
            </a:endParaRPr>
          </a:p>
        </p:txBody>
      </p:sp>
      <p:pic>
        <p:nvPicPr>
          <p:cNvPr id="3074" name="Picture 2" descr="C:\Documents and Settings\bc1000795\Local Settings\Temporary Internet Files\Content.IE5\96Z54V3L\MC900432223[1].wmf"/>
          <p:cNvPicPr>
            <a:picLocks noChangeAspect="1" noChangeArrowheads="1"/>
          </p:cNvPicPr>
          <p:nvPr/>
        </p:nvPicPr>
        <p:blipFill>
          <a:blip r:embed="rId2" cstate="print"/>
          <a:srcRect/>
          <a:stretch>
            <a:fillRect/>
          </a:stretch>
        </p:blipFill>
        <p:spPr bwMode="auto">
          <a:xfrm>
            <a:off x="6948264" y="5301208"/>
            <a:ext cx="1863725" cy="1123950"/>
          </a:xfrm>
          <a:prstGeom prst="rect">
            <a:avLst/>
          </a:prstGeom>
          <a:noFill/>
        </p:spPr>
      </p:pic>
      <p:pic>
        <p:nvPicPr>
          <p:cNvPr id="3080" name="Picture 8" descr="C:\Documents and Settings\bc1000795\Local Settings\Temporary Internet Files\Content.IE5\96Z54V3L\MC900412746[1].wmf"/>
          <p:cNvPicPr>
            <a:picLocks noChangeAspect="1" noChangeArrowheads="1"/>
          </p:cNvPicPr>
          <p:nvPr/>
        </p:nvPicPr>
        <p:blipFill>
          <a:blip r:embed="rId3" cstate="print"/>
          <a:srcRect/>
          <a:stretch>
            <a:fillRect/>
          </a:stretch>
        </p:blipFill>
        <p:spPr bwMode="auto">
          <a:xfrm>
            <a:off x="3347864" y="5373216"/>
            <a:ext cx="1410343" cy="1173319"/>
          </a:xfrm>
          <a:prstGeom prst="rect">
            <a:avLst/>
          </a:prstGeom>
          <a:noFill/>
        </p:spPr>
      </p:pic>
      <p:pic>
        <p:nvPicPr>
          <p:cNvPr id="3082" name="Picture 10" descr="C:\Documents and Settings\bc1000795\Local Settings\Temporary Internet Files\Content.IE5\9C43WGEA\MC900217560[1].wmf"/>
          <p:cNvPicPr>
            <a:picLocks noChangeAspect="1" noChangeArrowheads="1"/>
          </p:cNvPicPr>
          <p:nvPr/>
        </p:nvPicPr>
        <p:blipFill>
          <a:blip r:embed="rId4" cstate="print"/>
          <a:srcRect/>
          <a:stretch>
            <a:fillRect/>
          </a:stretch>
        </p:blipFill>
        <p:spPr bwMode="auto">
          <a:xfrm>
            <a:off x="2267744" y="5157192"/>
            <a:ext cx="800557" cy="1455958"/>
          </a:xfrm>
          <a:prstGeom prst="rect">
            <a:avLst/>
          </a:prstGeom>
          <a:noFill/>
        </p:spPr>
      </p:pic>
      <p:pic>
        <p:nvPicPr>
          <p:cNvPr id="3083" name="Picture 11" descr="C:\Documents and Settings\bc1000795\Local Settings\Temporary Internet Files\Content.IE5\96Z54V3L\MC900045984[1].wmf"/>
          <p:cNvPicPr>
            <a:picLocks noChangeAspect="1" noChangeArrowheads="1"/>
          </p:cNvPicPr>
          <p:nvPr/>
        </p:nvPicPr>
        <p:blipFill>
          <a:blip r:embed="rId5" cstate="print"/>
          <a:srcRect/>
          <a:stretch>
            <a:fillRect/>
          </a:stretch>
        </p:blipFill>
        <p:spPr bwMode="auto">
          <a:xfrm>
            <a:off x="827584" y="5373216"/>
            <a:ext cx="1171767" cy="1152128"/>
          </a:xfrm>
          <a:prstGeom prst="rect">
            <a:avLst/>
          </a:prstGeom>
          <a:noFill/>
        </p:spPr>
      </p:pic>
      <p:pic>
        <p:nvPicPr>
          <p:cNvPr id="3086" name="Picture 14" descr="C:\Documents and Settings\bc1000795\Local Settings\Temporary Internet Files\Content.IE5\QLEW2PBG\MC900017207[1].wmf"/>
          <p:cNvPicPr>
            <a:picLocks noChangeAspect="1" noChangeArrowheads="1"/>
          </p:cNvPicPr>
          <p:nvPr/>
        </p:nvPicPr>
        <p:blipFill>
          <a:blip r:embed="rId6" cstate="print"/>
          <a:srcRect/>
          <a:stretch>
            <a:fillRect/>
          </a:stretch>
        </p:blipFill>
        <p:spPr bwMode="auto">
          <a:xfrm>
            <a:off x="4932040" y="5373216"/>
            <a:ext cx="1809891" cy="1152128"/>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 from="(-#ppt_w/2)" to="(#ppt_x)" calcmode="lin" valueType="num">
                                      <p:cBhvr>
                                        <p:cTn id="7" dur="600" fill="hold">
                                          <p:stCondLst>
                                            <p:cond delay="0"/>
                                          </p:stCondLst>
                                        </p:cTn>
                                        <p:tgtEl>
                                          <p:spTgt spid="3074"/>
                                        </p:tgtEl>
                                        <p:attrNameLst>
                                          <p:attrName>ppt_x</p:attrName>
                                        </p:attrNameLst>
                                      </p:cBhvr>
                                    </p:anim>
                                    <p:anim from="0" to="-1.0" calcmode="lin" valueType="num">
                                      <p:cBhvr>
                                        <p:cTn id="8" dur="200" decel="50000" autoRev="1" fill="hold">
                                          <p:stCondLst>
                                            <p:cond delay="600"/>
                                          </p:stCondLst>
                                        </p:cTn>
                                        <p:tgtEl>
                                          <p:spTgt spid="3074"/>
                                        </p:tgtEl>
                                        <p:attrNameLst>
                                          <p:attrName>xshear</p:attrName>
                                        </p:attrNameLst>
                                      </p:cBhvr>
                                    </p:anim>
                                    <p:animScale>
                                      <p:cBhvr>
                                        <p:cTn id="9" dur="200" decel="100000" autoRev="1" fill="hold">
                                          <p:stCondLst>
                                            <p:cond delay="600"/>
                                          </p:stCondLst>
                                        </p:cTn>
                                        <p:tgtEl>
                                          <p:spTgt spid="3074"/>
                                        </p:tgtEl>
                                      </p:cBhvr>
                                      <p:from x="100000" y="100000"/>
                                      <p:to x="80000" y="100000"/>
                                    </p:animScale>
                                    <p:anim by="(#ppt_h/3+#ppt_w*0.1)" calcmode="lin" valueType="num">
                                      <p:cBhvr additive="sum">
                                        <p:cTn id="10" dur="200" decel="100000" autoRev="1" fill="hold">
                                          <p:stCondLst>
                                            <p:cond delay="600"/>
                                          </p:stCondLst>
                                        </p:cTn>
                                        <p:tgtEl>
                                          <p:spTgt spid="3074"/>
                                        </p:tgtEl>
                                        <p:attrNameLst>
                                          <p:attrName>ppt_x</p:attrName>
                                        </p:attrNameLst>
                                      </p:cBhvr>
                                    </p:anim>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3086"/>
                                        </p:tgtEl>
                                        <p:attrNameLst>
                                          <p:attrName>style.visibility</p:attrName>
                                        </p:attrNameLst>
                                      </p:cBhvr>
                                      <p:to>
                                        <p:strVal val="visible"/>
                                      </p:to>
                                    </p:set>
                                    <p:anim calcmode="lin" valueType="num">
                                      <p:cBhvr additive="base">
                                        <p:cTn id="14" dur="500" fill="hold"/>
                                        <p:tgtEl>
                                          <p:spTgt spid="3086"/>
                                        </p:tgtEl>
                                        <p:attrNameLst>
                                          <p:attrName>ppt_x</p:attrName>
                                        </p:attrNameLst>
                                      </p:cBhvr>
                                      <p:tavLst>
                                        <p:tav tm="0">
                                          <p:val>
                                            <p:strVal val="0-#ppt_w/2"/>
                                          </p:val>
                                        </p:tav>
                                        <p:tav tm="100000">
                                          <p:val>
                                            <p:strVal val="#ppt_x"/>
                                          </p:val>
                                        </p:tav>
                                      </p:tavLst>
                                    </p:anim>
                                    <p:anim calcmode="lin" valueType="num">
                                      <p:cBhvr additive="base">
                                        <p:cTn id="15" dur="500" fill="hold"/>
                                        <p:tgtEl>
                                          <p:spTgt spid="3086"/>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3080"/>
                                        </p:tgtEl>
                                        <p:attrNameLst>
                                          <p:attrName>style.visibility</p:attrName>
                                        </p:attrNameLst>
                                      </p:cBhvr>
                                      <p:to>
                                        <p:strVal val="visible"/>
                                      </p:to>
                                    </p:set>
                                    <p:anim calcmode="lin" valueType="num">
                                      <p:cBhvr additive="base">
                                        <p:cTn id="19" dur="500" fill="hold"/>
                                        <p:tgtEl>
                                          <p:spTgt spid="3080"/>
                                        </p:tgtEl>
                                        <p:attrNameLst>
                                          <p:attrName>ppt_x</p:attrName>
                                        </p:attrNameLst>
                                      </p:cBhvr>
                                      <p:tavLst>
                                        <p:tav tm="0">
                                          <p:val>
                                            <p:strVal val="0-#ppt_w/2"/>
                                          </p:val>
                                        </p:tav>
                                        <p:tav tm="100000">
                                          <p:val>
                                            <p:strVal val="#ppt_x"/>
                                          </p:val>
                                        </p:tav>
                                      </p:tavLst>
                                    </p:anim>
                                    <p:anim calcmode="lin" valueType="num">
                                      <p:cBhvr additive="base">
                                        <p:cTn id="20" dur="500" fill="hold"/>
                                        <p:tgtEl>
                                          <p:spTgt spid="3080"/>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3082"/>
                                        </p:tgtEl>
                                        <p:attrNameLst>
                                          <p:attrName>style.visibility</p:attrName>
                                        </p:attrNameLst>
                                      </p:cBhvr>
                                      <p:to>
                                        <p:strVal val="visible"/>
                                      </p:to>
                                    </p:set>
                                    <p:anim calcmode="lin" valueType="num">
                                      <p:cBhvr additive="base">
                                        <p:cTn id="24" dur="500" fill="hold"/>
                                        <p:tgtEl>
                                          <p:spTgt spid="3082"/>
                                        </p:tgtEl>
                                        <p:attrNameLst>
                                          <p:attrName>ppt_x</p:attrName>
                                        </p:attrNameLst>
                                      </p:cBhvr>
                                      <p:tavLst>
                                        <p:tav tm="0">
                                          <p:val>
                                            <p:strVal val="0-#ppt_w/2"/>
                                          </p:val>
                                        </p:tav>
                                        <p:tav tm="100000">
                                          <p:val>
                                            <p:strVal val="#ppt_x"/>
                                          </p:val>
                                        </p:tav>
                                      </p:tavLst>
                                    </p:anim>
                                    <p:anim calcmode="lin" valueType="num">
                                      <p:cBhvr additive="base">
                                        <p:cTn id="25" dur="500" fill="hold"/>
                                        <p:tgtEl>
                                          <p:spTgt spid="308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3083"/>
                                        </p:tgtEl>
                                        <p:attrNameLst>
                                          <p:attrName>style.visibility</p:attrName>
                                        </p:attrNameLst>
                                      </p:cBhvr>
                                      <p:to>
                                        <p:strVal val="visible"/>
                                      </p:to>
                                    </p:set>
                                    <p:anim calcmode="lin" valueType="num">
                                      <p:cBhvr additive="base">
                                        <p:cTn id="29" dur="500" fill="hold"/>
                                        <p:tgtEl>
                                          <p:spTgt spid="3083"/>
                                        </p:tgtEl>
                                        <p:attrNameLst>
                                          <p:attrName>ppt_x</p:attrName>
                                        </p:attrNameLst>
                                      </p:cBhvr>
                                      <p:tavLst>
                                        <p:tav tm="0">
                                          <p:val>
                                            <p:strVal val="0-#ppt_w/2"/>
                                          </p:val>
                                        </p:tav>
                                        <p:tav tm="100000">
                                          <p:val>
                                            <p:strVal val="#ppt_x"/>
                                          </p:val>
                                        </p:tav>
                                      </p:tavLst>
                                    </p:anim>
                                    <p:anim calcmode="lin" valueType="num">
                                      <p:cBhvr additive="base">
                                        <p:cTn id="30" dur="500" fill="hold"/>
                                        <p:tgtEl>
                                          <p:spTgt spid="30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2339752" y="2204864"/>
            <a:ext cx="576064" cy="23762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仮説①系１－２の検証</a:t>
            </a: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50</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kumimoji="1" lang="en-US" altLang="ja-JP" dirty="0" smtClean="0">
                <a:latin typeface="HG丸ｺﾞｼｯｸM-PRO" pitchFamily="50" charset="-128"/>
                <a:ea typeface="HG丸ｺﾞｼｯｸM-PRO" pitchFamily="50" charset="-128"/>
              </a:rPr>
              <a:t>1-2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03648" y="116632"/>
            <a:ext cx="576064" cy="806247"/>
          </a:xfrm>
          <a:prstGeom prst="rect">
            <a:avLst/>
          </a:prstGeom>
          <a:noFill/>
        </p:spPr>
      </p:pic>
      <p:pic>
        <p:nvPicPr>
          <p:cNvPr id="6150" name="Picture 6"/>
          <p:cNvPicPr>
            <a:picLocks noChangeAspect="1" noChangeArrowheads="1"/>
          </p:cNvPicPr>
          <p:nvPr/>
        </p:nvPicPr>
        <p:blipFill>
          <a:blip r:embed="rId4" cstate="print"/>
          <a:srcRect/>
          <a:stretch>
            <a:fillRect/>
          </a:stretch>
        </p:blipFill>
        <p:spPr bwMode="auto">
          <a:xfrm>
            <a:off x="539552" y="1988840"/>
            <a:ext cx="4638675" cy="2609850"/>
          </a:xfrm>
          <a:prstGeom prst="rect">
            <a:avLst/>
          </a:prstGeom>
          <a:noFill/>
          <a:ln w="9525">
            <a:noFill/>
            <a:miter lim="800000"/>
            <a:headEnd/>
            <a:tailEnd/>
          </a:ln>
          <a:effectLst/>
        </p:spPr>
      </p:pic>
      <p:pic>
        <p:nvPicPr>
          <p:cNvPr id="6151" name="Picture 7"/>
          <p:cNvPicPr>
            <a:picLocks noChangeAspect="1" noChangeArrowheads="1"/>
          </p:cNvPicPr>
          <p:nvPr/>
        </p:nvPicPr>
        <p:blipFill>
          <a:blip r:embed="rId5" cstate="print"/>
          <a:srcRect/>
          <a:stretch>
            <a:fillRect/>
          </a:stretch>
        </p:blipFill>
        <p:spPr bwMode="auto">
          <a:xfrm>
            <a:off x="5292080" y="2276873"/>
            <a:ext cx="3680409" cy="1656184"/>
          </a:xfrm>
          <a:prstGeom prst="rect">
            <a:avLst/>
          </a:prstGeom>
          <a:noFill/>
          <a:ln w="9525">
            <a:noFill/>
            <a:miter lim="800000"/>
            <a:headEnd/>
            <a:tailEnd/>
          </a:ln>
          <a:effectLst/>
        </p:spPr>
      </p:pic>
      <p:sp>
        <p:nvSpPr>
          <p:cNvPr id="14" name="角丸四角形吹き出し 13"/>
          <p:cNvSpPr/>
          <p:nvPr/>
        </p:nvSpPr>
        <p:spPr>
          <a:xfrm>
            <a:off x="1187624" y="4941168"/>
            <a:ext cx="6624736" cy="936104"/>
          </a:xfrm>
          <a:prstGeom prst="wedgeRoundRectCallout">
            <a:avLst>
              <a:gd name="adj1" fmla="val -28287"/>
              <a:gd name="adj2" fmla="val -68295"/>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latin typeface="+mj-ea"/>
                <a:ea typeface="+mj-ea"/>
              </a:rPr>
              <a:t>各対応ごとに関して、平均値の差もごくわずか。</a:t>
            </a:r>
            <a:endParaRPr kumimoji="1" lang="en-US" altLang="ja-JP" dirty="0" smtClean="0">
              <a:latin typeface="+mj-ea"/>
              <a:ea typeface="+mj-ea"/>
            </a:endParaRPr>
          </a:p>
          <a:p>
            <a:pPr algn="ctr"/>
            <a:r>
              <a:rPr lang="ja-JP" altLang="en-US" dirty="0" smtClean="0">
                <a:latin typeface="+mj-ea"/>
                <a:ea typeface="+mj-ea"/>
              </a:rPr>
              <a:t>⇒コンセプトの有無によって、イメージは大きく変化しない</a:t>
            </a:r>
            <a:endParaRPr kumimoji="1" lang="en-US" altLang="ja-JP" dirty="0" smtClean="0">
              <a:latin typeface="+mj-ea"/>
              <a:ea typeface="+mj-ea"/>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200" dirty="0" smtClean="0"/>
              <a:t>PB</a:t>
            </a:r>
            <a:r>
              <a:rPr lang="ja-JP" altLang="en-US" sz="2200" dirty="0" smtClean="0"/>
              <a:t>のイメージから小売企業の好感への影響</a:t>
            </a:r>
            <a:endParaRPr lang="en-US" altLang="ja-JP" sz="2200" dirty="0" smtClean="0"/>
          </a:p>
          <a:p>
            <a:pPr>
              <a:buNone/>
            </a:pPr>
            <a:r>
              <a:rPr lang="ja-JP" altLang="en-US" sz="2200" dirty="0" smtClean="0"/>
              <a:t>　　系</a:t>
            </a:r>
            <a:r>
              <a:rPr lang="en-US" altLang="ja-JP" sz="2200" dirty="0" smtClean="0"/>
              <a:t>2</a:t>
            </a:r>
            <a:r>
              <a:rPr lang="ja-JP" altLang="en-US" sz="2200" dirty="0" smtClean="0"/>
              <a:t>以降は系</a:t>
            </a:r>
            <a:r>
              <a:rPr lang="en-US" altLang="ja-JP" sz="2200" dirty="0" smtClean="0"/>
              <a:t>1</a:t>
            </a:r>
            <a:r>
              <a:rPr lang="ja-JP" altLang="en-US" sz="2200" dirty="0" smtClean="0"/>
              <a:t>の検証から、「</a:t>
            </a:r>
            <a:r>
              <a:rPr lang="en-US" altLang="ja-JP" sz="2200" dirty="0" smtClean="0"/>
              <a:t>PB</a:t>
            </a:r>
            <a:r>
              <a:rPr lang="ja-JP" altLang="en-US" sz="2200" dirty="0" smtClean="0"/>
              <a:t>の安心・信頼・好感から　小売企業への好感に対する影響」を検証していくものとする。</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51</a:t>
            </a:fld>
            <a:endParaRPr kumimoji="1" lang="ja-JP" altLang="en-US"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sp>
        <p:nvSpPr>
          <p:cNvPr id="13" name="正方形/長方形 12"/>
          <p:cNvSpPr/>
          <p:nvPr/>
        </p:nvSpPr>
        <p:spPr>
          <a:xfrm>
            <a:off x="1259632" y="2996952"/>
            <a:ext cx="6696744" cy="208823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ja-JP" dirty="0" smtClean="0">
                <a:latin typeface="+mj-ea"/>
                <a:ea typeface="+mj-ea"/>
              </a:rPr>
              <a:t>Q6,</a:t>
            </a:r>
            <a:r>
              <a:rPr lang="ja-JP" altLang="en-US" dirty="0" smtClean="0">
                <a:latin typeface="+mj-ea"/>
                <a:ea typeface="+mj-ea"/>
              </a:rPr>
              <a:t>その</a:t>
            </a:r>
            <a:r>
              <a:rPr lang="en-US" altLang="ja-JP" dirty="0" smtClean="0">
                <a:latin typeface="+mj-ea"/>
                <a:ea typeface="+mj-ea"/>
              </a:rPr>
              <a:t>PB</a:t>
            </a:r>
            <a:r>
              <a:rPr lang="ja-JP" altLang="en-US" dirty="0" smtClean="0">
                <a:latin typeface="+mj-ea"/>
                <a:ea typeface="+mj-ea"/>
              </a:rPr>
              <a:t>の食品に対して安心感を持っているか</a:t>
            </a:r>
          </a:p>
          <a:p>
            <a:pPr algn="ctr"/>
            <a:r>
              <a:rPr lang="en-US" altLang="ja-JP" dirty="0" smtClean="0">
                <a:latin typeface="+mj-ea"/>
                <a:ea typeface="+mj-ea"/>
              </a:rPr>
              <a:t>Q7,</a:t>
            </a:r>
            <a:r>
              <a:rPr lang="ja-JP" altLang="en-US" dirty="0" smtClean="0">
                <a:latin typeface="+mj-ea"/>
                <a:ea typeface="+mj-ea"/>
              </a:rPr>
              <a:t>その</a:t>
            </a:r>
            <a:r>
              <a:rPr lang="en-US" altLang="ja-JP" dirty="0" smtClean="0">
                <a:latin typeface="+mj-ea"/>
                <a:ea typeface="+mj-ea"/>
              </a:rPr>
              <a:t>PB</a:t>
            </a:r>
            <a:r>
              <a:rPr lang="ja-JP" altLang="en-US" dirty="0" smtClean="0">
                <a:latin typeface="+mj-ea"/>
                <a:ea typeface="+mj-ea"/>
              </a:rPr>
              <a:t>の食品に対して信頼感を持っているか</a:t>
            </a:r>
          </a:p>
          <a:p>
            <a:pPr algn="ctr"/>
            <a:r>
              <a:rPr lang="en-US" altLang="ja-JP" dirty="0" smtClean="0">
                <a:latin typeface="+mj-ea"/>
                <a:ea typeface="+mj-ea"/>
              </a:rPr>
              <a:t>Q8,</a:t>
            </a:r>
            <a:r>
              <a:rPr lang="ja-JP" altLang="en-US" dirty="0" smtClean="0">
                <a:latin typeface="+mj-ea"/>
                <a:ea typeface="+mj-ea"/>
              </a:rPr>
              <a:t>その</a:t>
            </a:r>
            <a:r>
              <a:rPr lang="en-US" altLang="ja-JP" dirty="0" smtClean="0">
                <a:latin typeface="+mj-ea"/>
                <a:ea typeface="+mj-ea"/>
              </a:rPr>
              <a:t>PB</a:t>
            </a:r>
            <a:r>
              <a:rPr lang="ja-JP" altLang="en-US" dirty="0" smtClean="0">
                <a:latin typeface="+mj-ea"/>
                <a:ea typeface="+mj-ea"/>
              </a:rPr>
              <a:t>の食品に対して好感を持っているか</a:t>
            </a:r>
            <a:endParaRPr lang="en-US" altLang="ja-JP" dirty="0" smtClean="0">
              <a:latin typeface="+mj-ea"/>
              <a:ea typeface="+mj-ea"/>
            </a:endParaRPr>
          </a:p>
          <a:p>
            <a:pPr algn="ctr"/>
            <a:endParaRPr lang="en-US" altLang="ja-JP" dirty="0" smtClean="0">
              <a:latin typeface="+mj-ea"/>
              <a:ea typeface="+mj-ea"/>
            </a:endParaRPr>
          </a:p>
          <a:p>
            <a:pPr algn="ctr"/>
            <a:r>
              <a:rPr lang="en-US" altLang="ja-JP" dirty="0" smtClean="0">
                <a:latin typeface="+mj-ea"/>
                <a:ea typeface="+mj-ea"/>
              </a:rPr>
              <a:t>Q9,</a:t>
            </a:r>
            <a:r>
              <a:rPr lang="ja-JP" altLang="en-US" dirty="0" smtClean="0">
                <a:latin typeface="+mj-ea"/>
                <a:ea typeface="+mj-ea"/>
              </a:rPr>
              <a:t>スーパーが</a:t>
            </a:r>
            <a:r>
              <a:rPr lang="en-US" altLang="ja-JP" dirty="0" smtClean="0">
                <a:latin typeface="+mj-ea"/>
                <a:ea typeface="+mj-ea"/>
              </a:rPr>
              <a:t>PB</a:t>
            </a:r>
            <a:r>
              <a:rPr lang="ja-JP" altLang="en-US" dirty="0" smtClean="0">
                <a:latin typeface="+mj-ea"/>
                <a:ea typeface="+mj-ea"/>
              </a:rPr>
              <a:t>食品を取り扱うことは好ましいと思うか</a:t>
            </a:r>
            <a:endParaRPr lang="en-US" altLang="ja-JP" dirty="0" smtClean="0">
              <a:latin typeface="+mj-ea"/>
              <a:ea typeface="+mj-ea"/>
            </a:endParaRPr>
          </a:p>
        </p:txBody>
      </p:sp>
      <p:sp>
        <p:nvSpPr>
          <p:cNvPr id="14" name="テキスト ボックス 13"/>
          <p:cNvSpPr txBox="1"/>
          <p:nvPr/>
        </p:nvSpPr>
        <p:spPr>
          <a:xfrm>
            <a:off x="1554043" y="5517232"/>
            <a:ext cx="6647974" cy="461665"/>
          </a:xfrm>
          <a:prstGeom prst="rect">
            <a:avLst/>
          </a:prstGeom>
          <a:noFill/>
        </p:spPr>
        <p:txBody>
          <a:bodyPr wrap="none" rtlCol="0">
            <a:spAutoFit/>
          </a:bodyPr>
          <a:lstStyle/>
          <a:p>
            <a:r>
              <a:rPr kumimoji="1" lang="ja-JP" altLang="en-US" sz="2400" dirty="0" smtClean="0"/>
              <a:t>上記項目</a:t>
            </a:r>
            <a:r>
              <a:rPr kumimoji="1" lang="ja-JP" altLang="en-US" sz="2400" dirty="0" smtClean="0"/>
              <a:t>を段階的回帰</a:t>
            </a:r>
            <a:r>
              <a:rPr kumimoji="1" lang="ja-JP" altLang="en-US" sz="2400" dirty="0" smtClean="0"/>
              <a:t>分析を用いて検証を行う</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角丸四角形 35"/>
          <p:cNvSpPr/>
          <p:nvPr/>
        </p:nvSpPr>
        <p:spPr>
          <a:xfrm>
            <a:off x="5148064" y="4437112"/>
            <a:ext cx="648072" cy="648072"/>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角丸四角形 34"/>
          <p:cNvSpPr/>
          <p:nvPr/>
        </p:nvSpPr>
        <p:spPr>
          <a:xfrm>
            <a:off x="3707904" y="4437112"/>
            <a:ext cx="792088" cy="648072"/>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角丸四角形 33"/>
          <p:cNvSpPr/>
          <p:nvPr/>
        </p:nvSpPr>
        <p:spPr>
          <a:xfrm>
            <a:off x="7524328" y="2852936"/>
            <a:ext cx="936104" cy="43204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 32"/>
          <p:cNvSpPr/>
          <p:nvPr/>
        </p:nvSpPr>
        <p:spPr>
          <a:xfrm>
            <a:off x="1979712" y="2348880"/>
            <a:ext cx="1368152" cy="648072"/>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200" dirty="0" smtClean="0"/>
              <a:t>PB</a:t>
            </a:r>
            <a:r>
              <a:rPr lang="ja-JP" altLang="en-US" sz="2200" dirty="0" smtClean="0"/>
              <a:t>の安心・信頼・好感から小売企業の好感への影響</a:t>
            </a:r>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pPr>
              <a:buNone/>
            </a:pPr>
            <a:endParaRPr lang="en-US" altLang="ja-JP" sz="2200" dirty="0" smtClean="0"/>
          </a:p>
          <a:p>
            <a:endParaRPr lang="en-US" altLang="ja-JP" sz="2200" dirty="0" smtClean="0"/>
          </a:p>
          <a:p>
            <a:endParaRPr lang="en-US" altLang="ja-JP" sz="2200" dirty="0" smtClean="0"/>
          </a:p>
          <a:p>
            <a:pPr>
              <a:buNone/>
            </a:pPr>
            <a:endParaRPr lang="en-US" altLang="ja-JP" sz="2200" dirty="0" smtClean="0"/>
          </a:p>
          <a:p>
            <a:pPr algn="ctr">
              <a:buNone/>
            </a:pPr>
            <a:r>
              <a:rPr lang="ja-JP" altLang="en-US" sz="2200" u="sng" dirty="0" smtClean="0"/>
              <a:t>回帰式：</a:t>
            </a:r>
            <a:r>
              <a:rPr lang="en-US" altLang="ja-JP" sz="2200" u="sng" dirty="0" smtClean="0"/>
              <a:t>Y=0.456x</a:t>
            </a:r>
            <a:r>
              <a:rPr lang="en-US" altLang="ja-JP" sz="2200" u="sng" baseline="20000" dirty="0" smtClean="0"/>
              <a:t>1</a:t>
            </a:r>
            <a:r>
              <a:rPr lang="en-US" altLang="ja-JP" sz="2200" u="sng" dirty="0" smtClean="0"/>
              <a:t>+0.277x</a:t>
            </a:r>
            <a:r>
              <a:rPr lang="en-US" altLang="ja-JP" sz="2200" u="sng" baseline="20000" dirty="0" smtClean="0"/>
              <a:t>2</a:t>
            </a:r>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52</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sp>
        <p:nvSpPr>
          <p:cNvPr id="28" name="正方形/長方形 27"/>
          <p:cNvSpPr/>
          <p:nvPr/>
        </p:nvSpPr>
        <p:spPr>
          <a:xfrm>
            <a:off x="971600" y="5733256"/>
            <a:ext cx="6984776" cy="79208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回帰係数の符号は</a:t>
            </a:r>
            <a:r>
              <a:rPr lang="ja-JP" altLang="en-US" dirty="0" smtClean="0">
                <a:effectLst>
                  <a:outerShdw blurRad="38100" dist="38100" dir="2700000" algn="tl">
                    <a:srgbClr val="000000">
                      <a:alpha val="43137"/>
                    </a:srgbClr>
                  </a:outerShdw>
                </a:effectLst>
              </a:rPr>
              <a:t>正</a:t>
            </a:r>
            <a:r>
              <a:rPr lang="ja-JP" altLang="en-US" dirty="0" smtClean="0"/>
              <a:t>。</a:t>
            </a:r>
            <a:r>
              <a:rPr kumimoji="1" lang="ja-JP" altLang="en-US" dirty="0" smtClean="0"/>
              <a:t>有意確率</a:t>
            </a:r>
            <a:r>
              <a:rPr kumimoji="1" lang="en-US" altLang="ja-JP" dirty="0" smtClean="0"/>
              <a:t>…</a:t>
            </a:r>
            <a:r>
              <a:rPr kumimoji="1" lang="en-US" altLang="ja-JP" dirty="0" smtClean="0">
                <a:effectLst>
                  <a:outerShdw blurRad="38100" dist="38100" dir="2700000" algn="tl">
                    <a:srgbClr val="000000">
                      <a:alpha val="43137"/>
                    </a:srgbClr>
                  </a:outerShdw>
                </a:effectLst>
              </a:rPr>
              <a:t>1%</a:t>
            </a:r>
            <a:r>
              <a:rPr kumimoji="1" lang="ja-JP" altLang="en-US" dirty="0" smtClean="0">
                <a:effectLst>
                  <a:outerShdw blurRad="38100" dist="38100" dir="2700000" algn="tl">
                    <a:srgbClr val="000000">
                      <a:alpha val="43137"/>
                    </a:srgbClr>
                  </a:outerShdw>
                </a:effectLst>
              </a:rPr>
              <a:t>水準で有意</a:t>
            </a:r>
            <a:r>
              <a:rPr kumimoji="1" lang="ja-JP" altLang="en-US" dirty="0" smtClean="0"/>
              <a:t>。</a:t>
            </a:r>
            <a:endParaRPr kumimoji="1" lang="en-US" altLang="ja-JP" dirty="0" smtClean="0"/>
          </a:p>
          <a:p>
            <a:pPr algn="ctr"/>
            <a:r>
              <a:rPr kumimoji="1" lang="ja-JP" altLang="en-US" dirty="0" smtClean="0"/>
              <a:t>よって、</a:t>
            </a:r>
            <a:r>
              <a:rPr lang="en-US" altLang="ja-JP" dirty="0" smtClean="0">
                <a:solidFill>
                  <a:srgbClr val="FF0000"/>
                </a:solidFill>
              </a:rPr>
              <a:t>PB</a:t>
            </a:r>
            <a:r>
              <a:rPr lang="ja-JP" altLang="en-US" dirty="0" smtClean="0">
                <a:solidFill>
                  <a:srgbClr val="FF0000"/>
                </a:solidFill>
              </a:rPr>
              <a:t>の信頼・好感度</a:t>
            </a:r>
            <a:r>
              <a:rPr kumimoji="1" lang="ja-JP" altLang="en-US" dirty="0" smtClean="0">
                <a:solidFill>
                  <a:srgbClr val="FF0000"/>
                </a:solidFill>
              </a:rPr>
              <a:t>が高いほど、店舗への好感も高くなる</a:t>
            </a:r>
            <a:endParaRPr kumimoji="1" lang="ja-JP" altLang="en-US" dirty="0">
              <a:solidFill>
                <a:srgbClr val="FF0000"/>
              </a:solidFill>
            </a:endParaRPr>
          </a:p>
        </p:txBody>
      </p:sp>
      <p:grpSp>
        <p:nvGrpSpPr>
          <p:cNvPr id="2" name="グループ化 28"/>
          <p:cNvGrpSpPr/>
          <p:nvPr/>
        </p:nvGrpSpPr>
        <p:grpSpPr>
          <a:xfrm>
            <a:off x="7164288" y="4725144"/>
            <a:ext cx="1872208" cy="1440160"/>
            <a:chOff x="7020272" y="4365104"/>
            <a:chExt cx="1872208" cy="1440160"/>
          </a:xfrm>
        </p:grpSpPr>
        <p:sp>
          <p:nvSpPr>
            <p:cNvPr id="30" name="円/楕円 29"/>
            <p:cNvSpPr/>
            <p:nvPr/>
          </p:nvSpPr>
          <p:spPr>
            <a:xfrm>
              <a:off x="7020272" y="4725144"/>
              <a:ext cx="1728192" cy="108012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3600" dirty="0" smtClean="0">
                  <a:latin typeface="+mj-ea"/>
                  <a:ea typeface="+mj-ea"/>
                </a:rPr>
                <a:t>支持</a:t>
              </a:r>
              <a:endParaRPr kumimoji="1" lang="ja-JP" altLang="en-US" sz="3600" dirty="0">
                <a:latin typeface="+mj-ea"/>
                <a:ea typeface="+mj-ea"/>
              </a:endParaRPr>
            </a:p>
          </p:txBody>
        </p:sp>
        <p:pic>
          <p:nvPicPr>
            <p:cNvPr id="31" name="Picture 11" descr="C:\Documents and Settings\bc1000795\Local Settings\Temporary Internet Files\Content.IE5\J1DKMGO9\MC900431559[1].png"/>
            <p:cNvPicPr>
              <a:picLocks noChangeAspect="1" noChangeArrowheads="1"/>
            </p:cNvPicPr>
            <p:nvPr/>
          </p:nvPicPr>
          <p:blipFill>
            <a:blip r:embed="rId4" cstate="print"/>
            <a:srcRect/>
            <a:stretch>
              <a:fillRect/>
            </a:stretch>
          </p:blipFill>
          <p:spPr bwMode="auto">
            <a:xfrm>
              <a:off x="8100392" y="4365104"/>
              <a:ext cx="792088" cy="792088"/>
            </a:xfrm>
            <a:prstGeom prst="rect">
              <a:avLst/>
            </a:prstGeom>
            <a:noFill/>
          </p:spPr>
        </p:pic>
        <p:pic>
          <p:nvPicPr>
            <p:cNvPr id="32" name="Picture 11" descr="C:\Documents and Settings\bc1000795\Local Settings\Temporary Internet Files\Content.IE5\J1DKMGO9\MC900431559[1].png"/>
            <p:cNvPicPr>
              <a:picLocks noChangeAspect="1" noChangeArrowheads="1"/>
            </p:cNvPicPr>
            <p:nvPr/>
          </p:nvPicPr>
          <p:blipFill>
            <a:blip r:embed="rId5" cstate="print"/>
            <a:srcRect/>
            <a:stretch>
              <a:fillRect/>
            </a:stretch>
          </p:blipFill>
          <p:spPr bwMode="auto">
            <a:xfrm>
              <a:off x="7956376" y="4581128"/>
              <a:ext cx="360040" cy="360040"/>
            </a:xfrm>
            <a:prstGeom prst="rect">
              <a:avLst/>
            </a:prstGeom>
            <a:noFill/>
          </p:spPr>
        </p:pic>
      </p:grpSp>
      <p:pic>
        <p:nvPicPr>
          <p:cNvPr id="1026" name="Picture 2"/>
          <p:cNvPicPr>
            <a:picLocks noChangeAspect="1" noChangeArrowheads="1"/>
          </p:cNvPicPr>
          <p:nvPr/>
        </p:nvPicPr>
        <p:blipFill>
          <a:blip r:embed="rId6" cstate="print"/>
          <a:srcRect/>
          <a:stretch>
            <a:fillRect/>
          </a:stretch>
        </p:blipFill>
        <p:spPr bwMode="auto">
          <a:xfrm>
            <a:off x="899592" y="2132856"/>
            <a:ext cx="3326135" cy="1177469"/>
          </a:xfrm>
          <a:prstGeom prst="rect">
            <a:avLst/>
          </a:prstGeom>
          <a:noFill/>
          <a:ln w="9525">
            <a:noFill/>
            <a:miter lim="800000"/>
            <a:headEnd/>
            <a:tailEnd/>
          </a:ln>
          <a:effectLst/>
        </p:spPr>
      </p:pic>
      <p:pic>
        <p:nvPicPr>
          <p:cNvPr id="1027" name="Picture 3"/>
          <p:cNvPicPr>
            <a:picLocks noChangeAspect="1" noChangeArrowheads="1"/>
          </p:cNvPicPr>
          <p:nvPr/>
        </p:nvPicPr>
        <p:blipFill>
          <a:blip r:embed="rId7" cstate="print"/>
          <a:srcRect/>
          <a:stretch>
            <a:fillRect/>
          </a:stretch>
        </p:blipFill>
        <p:spPr bwMode="auto">
          <a:xfrm>
            <a:off x="4490392" y="1988840"/>
            <a:ext cx="4042048" cy="1679443"/>
          </a:xfrm>
          <a:prstGeom prst="rect">
            <a:avLst/>
          </a:prstGeom>
          <a:noFill/>
          <a:ln w="9525">
            <a:noFill/>
            <a:miter lim="800000"/>
            <a:headEnd/>
            <a:tailEnd/>
          </a:ln>
          <a:effectLst/>
        </p:spPr>
      </p:pic>
      <p:pic>
        <p:nvPicPr>
          <p:cNvPr id="1029" name="Picture 5"/>
          <p:cNvPicPr>
            <a:picLocks noChangeAspect="1" noChangeArrowheads="1"/>
          </p:cNvPicPr>
          <p:nvPr/>
        </p:nvPicPr>
        <p:blipFill>
          <a:blip r:embed="rId8" cstate="print"/>
          <a:srcRect/>
          <a:stretch>
            <a:fillRect/>
          </a:stretch>
        </p:blipFill>
        <p:spPr bwMode="auto">
          <a:xfrm>
            <a:off x="1259632" y="3429000"/>
            <a:ext cx="5819775" cy="1905000"/>
          </a:xfrm>
          <a:prstGeom prst="rect">
            <a:avLst/>
          </a:prstGeom>
          <a:noFill/>
          <a:ln w="9525">
            <a:noFill/>
            <a:miter lim="800000"/>
            <a:headEnd/>
            <a:tailEnd/>
          </a:ln>
          <a:effectLst/>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200" dirty="0" smtClean="0"/>
              <a:t>PB</a:t>
            </a:r>
            <a:r>
              <a:rPr lang="ja-JP" altLang="en-US" sz="2200" dirty="0" smtClean="0"/>
              <a:t>の安心・信頼・好感から小売企業の好感への影響</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53</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graphicFrame>
        <p:nvGraphicFramePr>
          <p:cNvPr id="13" name="表 12"/>
          <p:cNvGraphicFramePr>
            <a:graphicFrameLocks noGrp="1"/>
          </p:cNvGraphicFramePr>
          <p:nvPr/>
        </p:nvGraphicFramePr>
        <p:xfrm>
          <a:off x="1187624" y="2348880"/>
          <a:ext cx="6912769" cy="2880319"/>
        </p:xfrm>
        <a:graphic>
          <a:graphicData uri="http://schemas.openxmlformats.org/drawingml/2006/table">
            <a:tbl>
              <a:tblPr/>
              <a:tblGrid>
                <a:gridCol w="2151975"/>
                <a:gridCol w="1122073"/>
                <a:gridCol w="1843405"/>
                <a:gridCol w="1795316"/>
              </a:tblGrid>
              <a:tr h="250111">
                <a:tc>
                  <a:txBody>
                    <a:bodyPr/>
                    <a:lstStyle/>
                    <a:p>
                      <a:pPr algn="ctr" fontAlgn="ctr"/>
                      <a:r>
                        <a:rPr lang="ja-JP" altLang="en-US" sz="1100" b="0" i="0" u="none" strike="noStrike" dirty="0">
                          <a:solidFill>
                            <a:srgbClr val="000000"/>
                          </a:solidFill>
                          <a:latin typeface="+mj-ea"/>
                          <a:ea typeface="+mj-e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200" b="0" i="0" u="none" strike="noStrike" dirty="0">
                          <a:solidFill>
                            <a:srgbClr val="000000"/>
                          </a:solidFill>
                          <a:latin typeface="+mj-ea"/>
                          <a:ea typeface="+mj-ea"/>
                        </a:rPr>
                        <a:t>回帰係数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latin typeface="+mj-ea"/>
                          <a:ea typeface="+mj-ea"/>
                        </a:rPr>
                        <a:t>t</a:t>
                      </a:r>
                      <a:r>
                        <a:rPr lang="ja-JP" altLang="en-US" sz="1200" b="0" i="0" u="none" strike="noStrike">
                          <a:solidFill>
                            <a:srgbClr val="000000"/>
                          </a:solidFill>
                          <a:latin typeface="+mj-ea"/>
                          <a:ea typeface="+mj-ea"/>
                        </a:rPr>
                        <a:t>検定量の絶対値</a:t>
                      </a:r>
                      <a:r>
                        <a:rPr lang="en-US" altLang="ja-JP" sz="1200" b="0" i="0" u="none" strike="noStrike">
                          <a:solidFill>
                            <a:srgbClr val="000000"/>
                          </a:solidFill>
                          <a:latin typeface="+mj-ea"/>
                          <a:ea typeface="+mj-ea"/>
                        </a:rPr>
                        <a:t>(P</a:t>
                      </a:r>
                      <a:r>
                        <a:rPr lang="ja-JP" altLang="en-US" sz="1200" b="0" i="0" u="none" strike="noStrike">
                          <a:solidFill>
                            <a:srgbClr val="000000"/>
                          </a:solidFill>
                          <a:latin typeface="+mj-ea"/>
                          <a:ea typeface="+mj-ea"/>
                        </a:rPr>
                        <a:t>値</a:t>
                      </a:r>
                      <a:r>
                        <a:rPr lang="en-US" altLang="ja-JP" sz="1200" b="0" i="0" u="none" strike="noStrike">
                          <a:solidFill>
                            <a:srgbClr val="000000"/>
                          </a:solidFill>
                          <a:latin typeface="+mj-ea"/>
                          <a:ea typeface="+mj-ea"/>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TW" altLang="en-US" sz="1200" b="0" i="0" u="none" strike="noStrike" dirty="0">
                          <a:solidFill>
                            <a:srgbClr val="000000"/>
                          </a:solidFill>
                          <a:latin typeface="+mj-ea"/>
                          <a:ea typeface="+mj-ea"/>
                        </a:rPr>
                        <a:t>標準化回帰係数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111">
                <a:tc>
                  <a:txBody>
                    <a:bodyPr/>
                    <a:lstStyle/>
                    <a:p>
                      <a:pPr algn="ctr" fontAlgn="ctr"/>
                      <a:r>
                        <a:rPr lang="ja-JP" altLang="en-US" sz="1200" b="0" i="0" u="none" strike="noStrike" dirty="0">
                          <a:solidFill>
                            <a:srgbClr val="000000"/>
                          </a:solidFill>
                          <a:latin typeface="+mj-ea"/>
                          <a:ea typeface="+mj-ea"/>
                        </a:rPr>
                        <a:t>定数項</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en-US" altLang="ja-JP" sz="1200" b="0" i="0" u="none" strike="noStrike" dirty="0">
                          <a:solidFill>
                            <a:srgbClr val="000000"/>
                          </a:solidFill>
                          <a:latin typeface="+mj-ea"/>
                          <a:ea typeface="+mj-ea"/>
                        </a:rPr>
                        <a:t>1.534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b="0" i="0" u="none" strike="noStrike" dirty="0">
                          <a:solidFill>
                            <a:srgbClr val="000000"/>
                          </a:solidFill>
                          <a:latin typeface="+mj-ea"/>
                          <a:ea typeface="+mj-ea"/>
                        </a:rPr>
                        <a:t>5.377(p＝0.000)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ja-JP" altLang="en-US" sz="1200" b="0" i="0" u="none" strike="noStrike" dirty="0">
                          <a:solidFill>
                            <a:srgbClr val="000000"/>
                          </a:solidFill>
                          <a:latin typeface="+mj-ea"/>
                          <a:ea typeface="+mj-e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r>
              <a:tr h="419544">
                <a:tc>
                  <a:txBody>
                    <a:bodyPr/>
                    <a:lstStyle/>
                    <a:p>
                      <a:pPr algn="ctr" fontAlgn="ctr"/>
                      <a:r>
                        <a:rPr lang="en-US" altLang="ja-JP" sz="1200" b="0" i="0" u="none" strike="noStrike" dirty="0">
                          <a:solidFill>
                            <a:srgbClr val="000000"/>
                          </a:solidFill>
                          <a:latin typeface="+mj-ea"/>
                          <a:ea typeface="+mj-ea"/>
                        </a:rPr>
                        <a:t>PB</a:t>
                      </a:r>
                      <a:r>
                        <a:rPr lang="ja-JP" altLang="en-US" sz="1200" b="0" i="0" u="none" strike="noStrike" dirty="0">
                          <a:solidFill>
                            <a:srgbClr val="000000"/>
                          </a:solidFill>
                          <a:latin typeface="+mj-ea"/>
                          <a:ea typeface="+mj-ea"/>
                        </a:rPr>
                        <a:t>の安心と</a:t>
                      </a:r>
                      <a:br>
                        <a:rPr lang="ja-JP" altLang="en-US" sz="1200" b="0" i="0" u="none" strike="noStrike" dirty="0">
                          <a:solidFill>
                            <a:srgbClr val="000000"/>
                          </a:solidFill>
                          <a:latin typeface="+mj-ea"/>
                          <a:ea typeface="+mj-ea"/>
                        </a:rPr>
                      </a:br>
                      <a:r>
                        <a:rPr lang="ja-JP" altLang="en-US" sz="1200" b="0" i="0" u="none" strike="noStrike" dirty="0">
                          <a:solidFill>
                            <a:srgbClr val="000000"/>
                          </a:solidFill>
                          <a:latin typeface="+mj-ea"/>
                          <a:ea typeface="+mj-ea"/>
                        </a:rPr>
                        <a:t>小売企業の好感の関係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100" b="0" i="0" u="none" strike="noStrike" dirty="0">
                          <a:solidFill>
                            <a:srgbClr val="000000"/>
                          </a:solidFill>
                          <a:latin typeface="+mj-ea"/>
                          <a:ea typeface="+mj-e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tc>
                  <a:txBody>
                    <a:bodyPr/>
                    <a:lstStyle/>
                    <a:p>
                      <a:pPr algn="ctr" fontAlgn="ctr"/>
                      <a:r>
                        <a:rPr lang="ja-JP" altLang="en-US" sz="1100" b="0" i="0" u="none" strike="noStrike" dirty="0">
                          <a:solidFill>
                            <a:srgbClr val="000000"/>
                          </a:solidFill>
                          <a:latin typeface="+mj-ea"/>
                          <a:ea typeface="+mj-e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tc>
                  <a:txBody>
                    <a:bodyPr/>
                    <a:lstStyle/>
                    <a:p>
                      <a:pPr algn="ctr" fontAlgn="ctr"/>
                      <a:r>
                        <a:rPr lang="ja-JP" altLang="en-US" sz="1100" b="0" i="0" u="none" strike="noStrike" dirty="0">
                          <a:solidFill>
                            <a:srgbClr val="000000"/>
                          </a:solidFill>
                          <a:latin typeface="+mj-ea"/>
                          <a:ea typeface="+mj-ea"/>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BlToTr w="12700" cap="flat" cmpd="sng" algn="ctr">
                      <a:solidFill>
                        <a:schemeClr val="tx1"/>
                      </a:solidFill>
                      <a:prstDash val="solid"/>
                      <a:round/>
                      <a:headEnd type="none" w="med" len="med"/>
                      <a:tailEnd type="none" w="med" len="med"/>
                    </a:lnBlToTr>
                  </a:tcPr>
                </a:tc>
              </a:tr>
              <a:tr h="532496">
                <a:tc>
                  <a:txBody>
                    <a:bodyPr/>
                    <a:lstStyle/>
                    <a:p>
                      <a:pPr algn="ctr" fontAlgn="ctr"/>
                      <a:r>
                        <a:rPr lang="en-US" altLang="ja-JP" sz="1200" b="0" i="0" u="none" strike="noStrike" dirty="0">
                          <a:solidFill>
                            <a:srgbClr val="000000"/>
                          </a:solidFill>
                          <a:latin typeface="+mj-ea"/>
                          <a:ea typeface="+mj-ea"/>
                        </a:rPr>
                        <a:t>PB</a:t>
                      </a:r>
                      <a:r>
                        <a:rPr lang="ja-JP" altLang="en-US" sz="1200" b="0" i="0" u="none" strike="noStrike" dirty="0">
                          <a:solidFill>
                            <a:srgbClr val="000000"/>
                          </a:solidFill>
                          <a:latin typeface="+mj-ea"/>
                          <a:ea typeface="+mj-ea"/>
                        </a:rPr>
                        <a:t>の信頼と</a:t>
                      </a:r>
                      <a:br>
                        <a:rPr lang="ja-JP" altLang="en-US" sz="1200" b="0" i="0" u="none" strike="noStrike" dirty="0">
                          <a:solidFill>
                            <a:srgbClr val="000000"/>
                          </a:solidFill>
                          <a:latin typeface="+mj-ea"/>
                          <a:ea typeface="+mj-ea"/>
                        </a:rPr>
                      </a:br>
                      <a:r>
                        <a:rPr lang="ja-JP" altLang="en-US" sz="1200" b="0" i="0" u="none" strike="noStrike" dirty="0">
                          <a:solidFill>
                            <a:srgbClr val="000000"/>
                          </a:solidFill>
                          <a:latin typeface="+mj-ea"/>
                          <a:ea typeface="+mj-ea"/>
                        </a:rPr>
                        <a:t>小売企業の好感の関係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en-US" altLang="ja-JP" sz="1200" b="0" i="0" u="none" strike="noStrike" dirty="0" smtClean="0">
                          <a:solidFill>
                            <a:srgbClr val="000000"/>
                          </a:solidFill>
                          <a:latin typeface="+mj-ea"/>
                          <a:ea typeface="+mj-ea"/>
                        </a:rPr>
                        <a:t>0.43</a:t>
                      </a:r>
                      <a:r>
                        <a:rPr lang="ja-JP" altLang="en-US" sz="1200" b="0" i="0" u="none" strike="noStrike" dirty="0" smtClean="0">
                          <a:solidFill>
                            <a:srgbClr val="000000"/>
                          </a:solidFill>
                          <a:latin typeface="+mj-ea"/>
                          <a:ea typeface="+mj-ea"/>
                        </a:rPr>
                        <a:t>０</a:t>
                      </a:r>
                      <a:endParaRPr lang="en-US" altLang="ja-JP" sz="1200" b="0" i="0" u="none" strike="noStrike" dirty="0">
                        <a:solidFill>
                          <a:srgbClr val="000000"/>
                        </a:solidFill>
                        <a:latin typeface="+mj-ea"/>
                        <a:ea typeface="+mj-e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en-US" sz="1200" b="0" i="0" u="none" strike="noStrike" dirty="0">
                          <a:solidFill>
                            <a:srgbClr val="000000"/>
                          </a:solidFill>
                          <a:latin typeface="+mj-ea"/>
                          <a:ea typeface="+mj-ea"/>
                        </a:rPr>
                        <a:t>3.227(p＝0.002)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fontAlgn="ctr"/>
                      <a:r>
                        <a:rPr lang="en-US" altLang="ja-JP" sz="1200" b="0" i="0" u="none" strike="noStrike" dirty="0">
                          <a:solidFill>
                            <a:srgbClr val="000000"/>
                          </a:solidFill>
                          <a:latin typeface="+mj-ea"/>
                          <a:ea typeface="+mj-ea"/>
                        </a:rPr>
                        <a:t>0.456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r>
              <a:tr h="443747">
                <a:tc>
                  <a:txBody>
                    <a:bodyPr/>
                    <a:lstStyle/>
                    <a:p>
                      <a:pPr algn="ctr" fontAlgn="ctr"/>
                      <a:r>
                        <a:rPr lang="en-US" altLang="ja-JP" sz="1200" b="0" i="0" u="none" strike="noStrike" dirty="0">
                          <a:solidFill>
                            <a:srgbClr val="000000"/>
                          </a:solidFill>
                          <a:latin typeface="+mj-ea"/>
                          <a:ea typeface="+mj-ea"/>
                        </a:rPr>
                        <a:t>PB</a:t>
                      </a:r>
                      <a:r>
                        <a:rPr lang="ja-JP" altLang="en-US" sz="1200" b="0" i="0" u="none" strike="noStrike" dirty="0">
                          <a:solidFill>
                            <a:srgbClr val="000000"/>
                          </a:solidFill>
                          <a:latin typeface="+mj-ea"/>
                          <a:ea typeface="+mj-ea"/>
                        </a:rPr>
                        <a:t>の好感と</a:t>
                      </a:r>
                      <a:br>
                        <a:rPr lang="ja-JP" altLang="en-US" sz="1200" b="0" i="0" u="none" strike="noStrike" dirty="0">
                          <a:solidFill>
                            <a:srgbClr val="000000"/>
                          </a:solidFill>
                          <a:latin typeface="+mj-ea"/>
                          <a:ea typeface="+mj-ea"/>
                        </a:rPr>
                      </a:br>
                      <a:r>
                        <a:rPr lang="ja-JP" altLang="en-US" sz="1200" b="0" i="0" u="none" strike="noStrike" dirty="0">
                          <a:solidFill>
                            <a:srgbClr val="000000"/>
                          </a:solidFill>
                          <a:latin typeface="+mj-ea"/>
                          <a:ea typeface="+mj-ea"/>
                        </a:rPr>
                        <a:t>小売企業の好感の関係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a:solidFill>
                            <a:srgbClr val="000000"/>
                          </a:solidFill>
                          <a:latin typeface="+mj-ea"/>
                          <a:ea typeface="+mj-ea"/>
                        </a:rPr>
                        <a:t>0.254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latin typeface="+mj-ea"/>
                          <a:ea typeface="+mj-ea"/>
                        </a:rPr>
                        <a:t>1.965(p＝0.052)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200" b="0" i="0" u="none" strike="noStrike" dirty="0">
                          <a:solidFill>
                            <a:srgbClr val="000000"/>
                          </a:solidFill>
                          <a:latin typeface="+mj-ea"/>
                          <a:ea typeface="+mj-ea"/>
                        </a:rPr>
                        <a:t>0.277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2043">
                <a:tc>
                  <a:txBody>
                    <a:bodyPr/>
                    <a:lstStyle/>
                    <a:p>
                      <a:pPr algn="ctr" fontAlgn="ctr"/>
                      <a:r>
                        <a:rPr lang="ja-JP" altLang="en-US" sz="1200" b="0" i="0" u="none" strike="noStrike" dirty="0">
                          <a:solidFill>
                            <a:srgbClr val="000000"/>
                          </a:solidFill>
                          <a:latin typeface="+mj-ea"/>
                          <a:ea typeface="+mj-ea"/>
                        </a:rPr>
                        <a:t>決定係数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3">
                  <a:txBody>
                    <a:bodyPr/>
                    <a:lstStyle/>
                    <a:p>
                      <a:pPr algn="ctr" fontAlgn="ctr"/>
                      <a:r>
                        <a:rPr lang="en-US" altLang="ja-JP" sz="1200" b="0" i="0" u="none" strike="noStrike" dirty="0">
                          <a:solidFill>
                            <a:srgbClr val="000000"/>
                          </a:solidFill>
                          <a:latin typeface="+mj-ea"/>
                          <a:ea typeface="+mj-ea"/>
                        </a:rPr>
                        <a:t>0.502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tr>
              <a:tr h="459883">
                <a:tc>
                  <a:txBody>
                    <a:bodyPr/>
                    <a:lstStyle/>
                    <a:p>
                      <a:pPr algn="ctr" fontAlgn="ctr"/>
                      <a:r>
                        <a:rPr lang="ja-JP" altLang="en-US" sz="1200" b="0" i="0" u="none" strike="noStrike" dirty="0">
                          <a:solidFill>
                            <a:srgbClr val="000000"/>
                          </a:solidFill>
                          <a:latin typeface="+mj-ea"/>
                          <a:ea typeface="+mj-ea"/>
                        </a:rPr>
                        <a:t>自由度調整済み</a:t>
                      </a:r>
                      <a:br>
                        <a:rPr lang="ja-JP" altLang="en-US" sz="1200" b="0" i="0" u="none" strike="noStrike" dirty="0">
                          <a:solidFill>
                            <a:srgbClr val="000000"/>
                          </a:solidFill>
                          <a:latin typeface="+mj-ea"/>
                          <a:ea typeface="+mj-ea"/>
                        </a:rPr>
                      </a:br>
                      <a:r>
                        <a:rPr lang="ja-JP" altLang="en-US" sz="1200" b="0" i="0" u="none" strike="noStrike" dirty="0">
                          <a:solidFill>
                            <a:srgbClr val="000000"/>
                          </a:solidFill>
                          <a:latin typeface="+mj-ea"/>
                          <a:ea typeface="+mj-ea"/>
                        </a:rPr>
                        <a:t>決定係数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altLang="ja-JP" sz="1200" b="0" i="0" u="none" strike="noStrike" dirty="0">
                          <a:solidFill>
                            <a:srgbClr val="000000"/>
                          </a:solidFill>
                          <a:latin typeface="+mj-ea"/>
                          <a:ea typeface="+mj-ea"/>
                        </a:rPr>
                        <a:t>0.492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r>
              <a:tr h="282384">
                <a:tc>
                  <a:txBody>
                    <a:bodyPr/>
                    <a:lstStyle/>
                    <a:p>
                      <a:pPr algn="ctr" fontAlgn="ctr"/>
                      <a:r>
                        <a:rPr lang="en-US" sz="1200" b="0" i="0" u="none" strike="noStrike" dirty="0">
                          <a:solidFill>
                            <a:srgbClr val="000000"/>
                          </a:solidFill>
                          <a:latin typeface="+mj-ea"/>
                          <a:ea typeface="+mj-ea"/>
                        </a:rPr>
                        <a:t>F</a:t>
                      </a:r>
                      <a:r>
                        <a:rPr lang="ja-JP" altLang="en-US" sz="1200" b="0" i="0" u="none" strike="noStrike" dirty="0">
                          <a:solidFill>
                            <a:srgbClr val="000000"/>
                          </a:solidFill>
                          <a:latin typeface="+mj-ea"/>
                          <a:ea typeface="+mj-ea"/>
                        </a:rPr>
                        <a:t>検定量</a:t>
                      </a:r>
                      <a:r>
                        <a:rPr lang="en-US" altLang="ja-JP" sz="1200" b="0" i="0" u="none" strike="noStrike" dirty="0">
                          <a:solidFill>
                            <a:srgbClr val="000000"/>
                          </a:solidFill>
                          <a:latin typeface="+mj-ea"/>
                          <a:ea typeface="+mj-ea"/>
                        </a:rPr>
                        <a:t>(</a:t>
                      </a:r>
                      <a:r>
                        <a:rPr lang="en-US" sz="1200" b="0" i="0" u="none" strike="noStrike" dirty="0">
                          <a:solidFill>
                            <a:srgbClr val="000000"/>
                          </a:solidFill>
                          <a:latin typeface="+mj-ea"/>
                          <a:ea typeface="+mj-ea"/>
                        </a:rPr>
                        <a:t>P</a:t>
                      </a:r>
                      <a:r>
                        <a:rPr lang="ja-JP" altLang="en-US" sz="1200" b="0" i="0" u="none" strike="noStrike" dirty="0">
                          <a:solidFill>
                            <a:srgbClr val="000000"/>
                          </a:solidFill>
                          <a:latin typeface="+mj-ea"/>
                          <a:ea typeface="+mj-ea"/>
                        </a:rPr>
                        <a:t>値</a:t>
                      </a:r>
                      <a:r>
                        <a:rPr lang="en-US" altLang="ja-JP" sz="1200" b="0" i="0" u="none" strike="noStrike" dirty="0">
                          <a:solidFill>
                            <a:srgbClr val="000000"/>
                          </a:solidFill>
                          <a:latin typeface="+mj-ea"/>
                          <a:ea typeface="+mj-ea"/>
                        </a:rPr>
                        <a: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gridSpan="3">
                  <a:txBody>
                    <a:bodyPr/>
                    <a:lstStyle/>
                    <a:p>
                      <a:pPr algn="ctr" fontAlgn="ctr"/>
                      <a:r>
                        <a:rPr lang="en-US" sz="1200" b="0" i="0" u="none" strike="noStrike" dirty="0">
                          <a:solidFill>
                            <a:srgbClr val="000000"/>
                          </a:solidFill>
                          <a:latin typeface="+mj-ea"/>
                          <a:ea typeface="+mj-ea"/>
                        </a:rPr>
                        <a:t>48.933(p＝0.000)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a:p>
                  </a:txBody>
                  <a:tcPr/>
                </a:tc>
                <a:tc hMerge="1">
                  <a:txBody>
                    <a:bodyPr/>
                    <a:lstStyle/>
                    <a:p>
                      <a:endParaRPr kumimoji="1" lang="ja-JP" altLang="en-US"/>
                    </a:p>
                  </a:txBody>
                  <a:tcPr/>
                </a:tc>
              </a:tr>
            </a:tbl>
          </a:graphicData>
        </a:graphic>
      </p:graphicFrame>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54</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2</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sp>
        <p:nvSpPr>
          <p:cNvPr id="26" name="正方形/長方形 25"/>
          <p:cNvSpPr/>
          <p:nvPr/>
        </p:nvSpPr>
        <p:spPr>
          <a:xfrm>
            <a:off x="971600" y="1844824"/>
            <a:ext cx="2160240"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dirty="0" smtClean="0"/>
              <a:t>PB</a:t>
            </a:r>
            <a:r>
              <a:rPr kumimoji="1" lang="ja-JP" altLang="en-US" dirty="0" err="1" smtClean="0"/>
              <a:t>への</a:t>
            </a:r>
            <a:r>
              <a:rPr kumimoji="1" lang="ja-JP" altLang="en-US" dirty="0" smtClean="0"/>
              <a:t>安心</a:t>
            </a:r>
            <a:endParaRPr kumimoji="1" lang="ja-JP" altLang="en-US" dirty="0"/>
          </a:p>
        </p:txBody>
      </p:sp>
      <p:sp>
        <p:nvSpPr>
          <p:cNvPr id="31" name="正方形/長方形 30"/>
          <p:cNvSpPr/>
          <p:nvPr/>
        </p:nvSpPr>
        <p:spPr>
          <a:xfrm>
            <a:off x="971600" y="2996952"/>
            <a:ext cx="2160240"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dirty="0" smtClean="0"/>
              <a:t>PB</a:t>
            </a:r>
            <a:r>
              <a:rPr kumimoji="1" lang="ja-JP" altLang="en-US" dirty="0" err="1" smtClean="0"/>
              <a:t>への</a:t>
            </a:r>
            <a:r>
              <a:rPr kumimoji="1" lang="ja-JP" altLang="en-US" dirty="0" smtClean="0"/>
              <a:t>信頼</a:t>
            </a:r>
            <a:endParaRPr kumimoji="1" lang="ja-JP" altLang="en-US" dirty="0"/>
          </a:p>
        </p:txBody>
      </p:sp>
      <p:sp>
        <p:nvSpPr>
          <p:cNvPr id="32" name="正方形/長方形 31"/>
          <p:cNvSpPr/>
          <p:nvPr/>
        </p:nvSpPr>
        <p:spPr>
          <a:xfrm>
            <a:off x="971600" y="4005064"/>
            <a:ext cx="2160240" cy="72008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dirty="0" smtClean="0"/>
              <a:t>PB</a:t>
            </a:r>
            <a:r>
              <a:rPr kumimoji="1" lang="ja-JP" altLang="en-US" dirty="0" err="1" smtClean="0"/>
              <a:t>への</a:t>
            </a:r>
            <a:r>
              <a:rPr kumimoji="1" lang="ja-JP" altLang="en-US" dirty="0" smtClean="0"/>
              <a:t>好感</a:t>
            </a:r>
            <a:endParaRPr kumimoji="1" lang="ja-JP" altLang="en-US" dirty="0"/>
          </a:p>
        </p:txBody>
      </p:sp>
      <p:sp>
        <p:nvSpPr>
          <p:cNvPr id="33" name="正方形/長方形 32"/>
          <p:cNvSpPr/>
          <p:nvPr/>
        </p:nvSpPr>
        <p:spPr>
          <a:xfrm>
            <a:off x="6012160" y="2636912"/>
            <a:ext cx="2160240" cy="720080"/>
          </a:xfrm>
          <a:prstGeom prst="rect">
            <a:avLst/>
          </a:prstGeom>
          <a:ln>
            <a:solidFill>
              <a:schemeClr val="accent3">
                <a:lumMod val="20000"/>
                <a:lumOff val="8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小売企業への好感</a:t>
            </a:r>
            <a:endParaRPr kumimoji="1" lang="ja-JP" altLang="en-US" dirty="0"/>
          </a:p>
        </p:txBody>
      </p:sp>
      <p:cxnSp>
        <p:nvCxnSpPr>
          <p:cNvPr id="35" name="直線矢印コネクタ 34"/>
          <p:cNvCxnSpPr/>
          <p:nvPr/>
        </p:nvCxnSpPr>
        <p:spPr>
          <a:xfrm>
            <a:off x="3347864" y="2204864"/>
            <a:ext cx="2520280" cy="792088"/>
          </a:xfrm>
          <a:prstGeom prst="straightConnector1">
            <a:avLst/>
          </a:prstGeom>
          <a:ln w="381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37" name="直線矢印コネクタ 36"/>
          <p:cNvCxnSpPr/>
          <p:nvPr/>
        </p:nvCxnSpPr>
        <p:spPr>
          <a:xfrm>
            <a:off x="3275856" y="3284984"/>
            <a:ext cx="2592288" cy="158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flipV="1">
            <a:off x="3419872" y="3429000"/>
            <a:ext cx="2520280" cy="100811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テキスト ボックス 46"/>
          <p:cNvSpPr txBox="1"/>
          <p:nvPr/>
        </p:nvSpPr>
        <p:spPr>
          <a:xfrm>
            <a:off x="3779912" y="2852936"/>
            <a:ext cx="1440160" cy="369332"/>
          </a:xfrm>
          <a:prstGeom prst="rect">
            <a:avLst/>
          </a:prstGeom>
          <a:noFill/>
        </p:spPr>
        <p:txBody>
          <a:bodyPr wrap="square" rtlCol="0">
            <a:spAutoFit/>
          </a:bodyPr>
          <a:lstStyle/>
          <a:p>
            <a:r>
              <a:rPr kumimoji="1" lang="en-US" altLang="ja-JP" dirty="0" smtClean="0"/>
              <a:t>0.456</a:t>
            </a:r>
            <a:r>
              <a:rPr kumimoji="1" lang="en-US" altLang="ja-JP" baseline="30000" dirty="0" smtClean="0"/>
              <a:t>a</a:t>
            </a:r>
            <a:endParaRPr kumimoji="1" lang="ja-JP" altLang="en-US" baseline="30000" dirty="0"/>
          </a:p>
        </p:txBody>
      </p:sp>
      <p:sp>
        <p:nvSpPr>
          <p:cNvPr id="48" name="テキスト ボックス 47"/>
          <p:cNvSpPr txBox="1"/>
          <p:nvPr/>
        </p:nvSpPr>
        <p:spPr>
          <a:xfrm>
            <a:off x="3563888" y="3717032"/>
            <a:ext cx="1368152" cy="369332"/>
          </a:xfrm>
          <a:prstGeom prst="rect">
            <a:avLst/>
          </a:prstGeom>
          <a:noFill/>
        </p:spPr>
        <p:txBody>
          <a:bodyPr wrap="square" rtlCol="0">
            <a:spAutoFit/>
          </a:bodyPr>
          <a:lstStyle/>
          <a:p>
            <a:r>
              <a:rPr kumimoji="1" lang="en-US" altLang="ja-JP" dirty="0" smtClean="0"/>
              <a:t>0.277</a:t>
            </a:r>
            <a:r>
              <a:rPr kumimoji="1" lang="en-US" altLang="ja-JP" baseline="30000" dirty="0" smtClean="0"/>
              <a:t>b</a:t>
            </a:r>
            <a:endParaRPr kumimoji="1" lang="ja-JP" altLang="en-US" baseline="30000" dirty="0"/>
          </a:p>
        </p:txBody>
      </p:sp>
      <p:sp>
        <p:nvSpPr>
          <p:cNvPr id="50" name="角丸四角形 49"/>
          <p:cNvSpPr/>
          <p:nvPr/>
        </p:nvSpPr>
        <p:spPr>
          <a:xfrm>
            <a:off x="1475656" y="5013176"/>
            <a:ext cx="6408712" cy="1368152"/>
          </a:xfrm>
          <a:prstGeom prst="round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数値は標準化係数</a:t>
            </a:r>
            <a:r>
              <a:rPr lang="en-US" altLang="ja-JP" dirty="0" smtClean="0">
                <a:solidFill>
                  <a:schemeClr val="tx1"/>
                </a:solidFill>
              </a:rPr>
              <a:t> a=</a:t>
            </a:r>
            <a:r>
              <a:rPr lang="ja-JP" altLang="en-US" dirty="0" smtClean="0">
                <a:solidFill>
                  <a:schemeClr val="tx1"/>
                </a:solidFill>
              </a:rPr>
              <a:t>１</a:t>
            </a:r>
            <a:r>
              <a:rPr lang="en-US" altLang="ja-JP" dirty="0" smtClean="0">
                <a:solidFill>
                  <a:schemeClr val="tx1"/>
                </a:solidFill>
              </a:rPr>
              <a:t>%</a:t>
            </a:r>
            <a:r>
              <a:rPr lang="ja-JP" altLang="en-US" dirty="0" err="1" smtClean="0">
                <a:solidFill>
                  <a:schemeClr val="tx1"/>
                </a:solidFill>
              </a:rPr>
              <a:t>、</a:t>
            </a:r>
            <a:r>
              <a:rPr lang="en-US" altLang="ja-JP" dirty="0" smtClean="0">
                <a:solidFill>
                  <a:schemeClr val="tx1"/>
                </a:solidFill>
              </a:rPr>
              <a:t>b=10</a:t>
            </a:r>
            <a:r>
              <a:rPr lang="en-US" altLang="ja-JP" dirty="0" smtClean="0">
                <a:solidFill>
                  <a:schemeClr val="tx1"/>
                </a:solidFill>
              </a:rPr>
              <a:t>%</a:t>
            </a:r>
          </a:p>
          <a:p>
            <a:pPr algn="ctr"/>
            <a:endParaRPr lang="en-US" altLang="ja-JP" dirty="0" smtClean="0">
              <a:solidFill>
                <a:schemeClr val="tx1"/>
              </a:solidFill>
            </a:endParaRPr>
          </a:p>
          <a:p>
            <a:pPr algn="ctr"/>
            <a:r>
              <a:rPr kumimoji="1" lang="en-US" altLang="ja-JP" dirty="0" smtClean="0">
                <a:solidFill>
                  <a:schemeClr val="tx1"/>
                </a:solidFill>
              </a:rPr>
              <a:t>F</a:t>
            </a:r>
            <a:r>
              <a:rPr kumimoji="1" lang="ja-JP" altLang="en-US" dirty="0" smtClean="0">
                <a:solidFill>
                  <a:schemeClr val="tx1"/>
                </a:solidFill>
              </a:rPr>
              <a:t>値：</a:t>
            </a:r>
            <a:r>
              <a:rPr kumimoji="1" lang="en-US" altLang="ja-JP" dirty="0" smtClean="0">
                <a:solidFill>
                  <a:schemeClr val="tx1"/>
                </a:solidFill>
              </a:rPr>
              <a:t>0.492</a:t>
            </a:r>
            <a:r>
              <a:rPr kumimoji="1" lang="en-US" altLang="ja-JP" baseline="30000" dirty="0" smtClean="0">
                <a:solidFill>
                  <a:schemeClr val="tx1"/>
                </a:solidFill>
              </a:rPr>
              <a:t>a</a:t>
            </a:r>
            <a:r>
              <a:rPr kumimoji="1" lang="ja-JP" altLang="en-US" dirty="0" smtClean="0">
                <a:solidFill>
                  <a:schemeClr val="tx1"/>
                </a:solidFill>
              </a:rPr>
              <a:t>　決定係数：</a:t>
            </a:r>
            <a:r>
              <a:rPr kumimoji="1" lang="en-US" altLang="ja-JP" dirty="0" smtClean="0">
                <a:solidFill>
                  <a:schemeClr val="tx1"/>
                </a:solidFill>
              </a:rPr>
              <a:t>0.502</a:t>
            </a:r>
            <a:r>
              <a:rPr kumimoji="1" lang="ja-JP" altLang="en-US" dirty="0" smtClean="0">
                <a:solidFill>
                  <a:schemeClr val="tx1"/>
                </a:solidFill>
              </a:rPr>
              <a:t>　</a:t>
            </a:r>
            <a:endParaRPr kumimoji="1" lang="en-US" altLang="ja-JP" dirty="0" smtClean="0">
              <a:solidFill>
                <a:schemeClr val="tx1"/>
              </a:solidFill>
            </a:endParaRPr>
          </a:p>
          <a:p>
            <a:pPr algn="ctr"/>
            <a:r>
              <a:rPr kumimoji="1" lang="ja-JP" altLang="en-US" dirty="0" smtClean="0">
                <a:solidFill>
                  <a:schemeClr val="tx1"/>
                </a:solidFill>
              </a:rPr>
              <a:t>自由度調整済み決定係数：</a:t>
            </a:r>
            <a:r>
              <a:rPr kumimoji="1" lang="en-US" altLang="ja-JP" dirty="0" smtClean="0">
                <a:solidFill>
                  <a:schemeClr val="tx1"/>
                </a:solidFill>
              </a:rPr>
              <a:t>0</a:t>
            </a:r>
            <a:r>
              <a:rPr lang="en-US" altLang="ja-JP" dirty="0" smtClean="0">
                <a:solidFill>
                  <a:schemeClr val="tx1"/>
                </a:solidFill>
              </a:rPr>
              <a:t>.</a:t>
            </a:r>
            <a:r>
              <a:rPr kumimoji="1" lang="en-US" altLang="ja-JP" dirty="0" smtClean="0">
                <a:solidFill>
                  <a:schemeClr val="tx1"/>
                </a:solidFill>
              </a:rPr>
              <a:t>492</a:t>
            </a:r>
            <a:endParaRPr kumimoji="1" lang="ja-JP" altLang="en-US" dirty="0">
              <a:solidFill>
                <a:schemeClr val="tx1"/>
              </a:solidFill>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小売企業への好感から認知的ロイヤルティへの影響</a:t>
            </a: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55</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3</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sp>
        <p:nvSpPr>
          <p:cNvPr id="14" name="正方形/長方形 13"/>
          <p:cNvSpPr/>
          <p:nvPr/>
        </p:nvSpPr>
        <p:spPr>
          <a:xfrm>
            <a:off x="1115616" y="2420888"/>
            <a:ext cx="6912768" cy="187220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dirty="0" smtClean="0">
                <a:latin typeface="+mj-ea"/>
                <a:ea typeface="+mj-ea"/>
              </a:rPr>
              <a:t>Q9,</a:t>
            </a:r>
            <a:r>
              <a:rPr lang="ja-JP" altLang="en-US" dirty="0" smtClean="0">
                <a:latin typeface="+mj-ea"/>
                <a:ea typeface="+mj-ea"/>
              </a:rPr>
              <a:t>スーパーが</a:t>
            </a:r>
            <a:r>
              <a:rPr lang="en-US" altLang="ja-JP" dirty="0" smtClean="0">
                <a:latin typeface="+mj-ea"/>
                <a:ea typeface="+mj-ea"/>
              </a:rPr>
              <a:t>PB</a:t>
            </a:r>
            <a:r>
              <a:rPr lang="ja-JP" altLang="en-US" dirty="0" smtClean="0">
                <a:latin typeface="+mj-ea"/>
                <a:ea typeface="+mj-ea"/>
              </a:rPr>
              <a:t>食品を取り扱うことは好ましいと思うか</a:t>
            </a:r>
            <a:endParaRPr lang="en-US" altLang="ja-JP" dirty="0" smtClean="0">
              <a:latin typeface="+mj-ea"/>
              <a:ea typeface="+mj-ea"/>
            </a:endParaRPr>
          </a:p>
          <a:p>
            <a:pPr algn="ctr"/>
            <a:endParaRPr kumimoji="1" lang="en-US" altLang="ja-JP" dirty="0" smtClean="0">
              <a:latin typeface="+mj-ea"/>
              <a:ea typeface="+mj-ea"/>
            </a:endParaRPr>
          </a:p>
          <a:p>
            <a:pPr algn="ctr"/>
            <a:r>
              <a:rPr lang="en-US" altLang="ja-JP" dirty="0" smtClean="0">
                <a:latin typeface="+mj-ea"/>
                <a:ea typeface="+mj-ea"/>
              </a:rPr>
              <a:t>Q10,</a:t>
            </a:r>
            <a:r>
              <a:rPr lang="ja-JP" altLang="en-US" dirty="0" smtClean="0">
                <a:latin typeface="+mj-ea"/>
                <a:ea typeface="+mj-ea"/>
              </a:rPr>
              <a:t>他の</a:t>
            </a:r>
            <a:r>
              <a:rPr lang="en-US" altLang="ja-JP" dirty="0" smtClean="0">
                <a:latin typeface="+mj-ea"/>
                <a:ea typeface="+mj-ea"/>
              </a:rPr>
              <a:t>PB</a:t>
            </a:r>
            <a:r>
              <a:rPr lang="ja-JP" altLang="en-US" dirty="0" smtClean="0">
                <a:latin typeface="+mj-ea"/>
                <a:ea typeface="+mj-ea"/>
              </a:rPr>
              <a:t>を展開するスーパーと比べ、</a:t>
            </a:r>
            <a:endParaRPr lang="en-US" altLang="ja-JP" dirty="0" smtClean="0">
              <a:latin typeface="+mj-ea"/>
              <a:ea typeface="+mj-ea"/>
            </a:endParaRPr>
          </a:p>
          <a:p>
            <a:pPr algn="ctr"/>
            <a:r>
              <a:rPr kumimoji="1" lang="ja-JP" altLang="en-US" dirty="0" smtClean="0">
                <a:latin typeface="+mj-ea"/>
                <a:ea typeface="+mj-ea"/>
              </a:rPr>
              <a:t>日頃</a:t>
            </a:r>
            <a:r>
              <a:rPr kumimoji="1" lang="en-US" altLang="ja-JP" dirty="0" smtClean="0">
                <a:latin typeface="+mj-ea"/>
                <a:ea typeface="+mj-ea"/>
              </a:rPr>
              <a:t>PB</a:t>
            </a:r>
            <a:r>
              <a:rPr kumimoji="1" lang="ja-JP" altLang="en-US" dirty="0" smtClean="0">
                <a:latin typeface="+mj-ea"/>
                <a:ea typeface="+mj-ea"/>
              </a:rPr>
              <a:t>を購入するスーパーは違う</a:t>
            </a:r>
            <a:r>
              <a:rPr kumimoji="1" lang="en-US" altLang="ja-JP" dirty="0" smtClean="0">
                <a:latin typeface="+mj-ea"/>
                <a:ea typeface="+mj-ea"/>
              </a:rPr>
              <a:t>(</a:t>
            </a:r>
            <a:r>
              <a:rPr kumimoji="1" lang="ja-JP" altLang="en-US" dirty="0" smtClean="0">
                <a:latin typeface="+mj-ea"/>
                <a:ea typeface="+mj-ea"/>
              </a:rPr>
              <a:t>好ましい</a:t>
            </a:r>
            <a:r>
              <a:rPr kumimoji="1" lang="en-US" altLang="ja-JP" dirty="0" smtClean="0">
                <a:latin typeface="+mj-ea"/>
                <a:ea typeface="+mj-ea"/>
              </a:rPr>
              <a:t>)</a:t>
            </a:r>
            <a:r>
              <a:rPr kumimoji="1" lang="ja-JP" altLang="en-US" dirty="0" smtClean="0">
                <a:latin typeface="+mj-ea"/>
                <a:ea typeface="+mj-ea"/>
              </a:rPr>
              <a:t>と思う</a:t>
            </a:r>
            <a:r>
              <a:rPr lang="ja-JP" altLang="en-US" dirty="0" smtClean="0">
                <a:latin typeface="+mj-ea"/>
                <a:ea typeface="+mj-ea"/>
              </a:rPr>
              <a:t>か</a:t>
            </a:r>
            <a:endParaRPr kumimoji="1" lang="ja-JP" altLang="en-US" dirty="0">
              <a:latin typeface="+mj-ea"/>
              <a:ea typeface="+mj-ea"/>
            </a:endParaRPr>
          </a:p>
        </p:txBody>
      </p:sp>
      <p:sp>
        <p:nvSpPr>
          <p:cNvPr id="16" name="テキスト ボックス 15"/>
          <p:cNvSpPr txBox="1"/>
          <p:nvPr/>
        </p:nvSpPr>
        <p:spPr>
          <a:xfrm>
            <a:off x="1554043" y="5013176"/>
            <a:ext cx="6186309" cy="461665"/>
          </a:xfrm>
          <a:prstGeom prst="rect">
            <a:avLst/>
          </a:prstGeom>
          <a:noFill/>
        </p:spPr>
        <p:txBody>
          <a:bodyPr wrap="none" rtlCol="0">
            <a:spAutoFit/>
          </a:bodyPr>
          <a:lstStyle/>
          <a:p>
            <a:r>
              <a:rPr kumimoji="1" lang="ja-JP" altLang="en-US" sz="2400" dirty="0" smtClean="0"/>
              <a:t>上記項目を単回帰分析を用いて検証を行う</a:t>
            </a:r>
            <a:endParaRPr kumimoji="1" lang="ja-JP" altLang="en-US" sz="24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200" dirty="0" smtClean="0"/>
              <a:t>小売企業への好感から認知的ロイヤルティへの影響</a:t>
            </a:r>
            <a:endParaRPr lang="en-US" altLang="ja-JP" sz="2200" dirty="0" smtClean="0"/>
          </a:p>
          <a:p>
            <a:endParaRPr lang="en-US" altLang="ja-JP" sz="2200" dirty="0" smtClean="0"/>
          </a:p>
          <a:p>
            <a:endParaRPr lang="en-US" altLang="ja-JP" sz="2200" dirty="0" smtClean="0"/>
          </a:p>
          <a:p>
            <a:endParaRPr lang="en-US" altLang="ja-JP" sz="2200" dirty="0" smtClean="0"/>
          </a:p>
          <a:p>
            <a:endParaRPr lang="en-US" altLang="ja-JP" sz="2200" dirty="0" smtClean="0"/>
          </a:p>
          <a:p>
            <a:pPr>
              <a:buNone/>
            </a:pPr>
            <a:endParaRPr lang="en-US" altLang="ja-JP" sz="2200" dirty="0" smtClean="0"/>
          </a:p>
          <a:p>
            <a:endParaRPr lang="en-US" altLang="ja-JP" sz="2200" dirty="0" smtClean="0"/>
          </a:p>
          <a:p>
            <a:endParaRPr lang="en-US" altLang="ja-JP" sz="2200" dirty="0" smtClean="0"/>
          </a:p>
          <a:p>
            <a:pPr algn="ctr">
              <a:buNone/>
            </a:pPr>
            <a:r>
              <a:rPr lang="ja-JP" altLang="en-US" sz="2200" u="sng" dirty="0" smtClean="0"/>
              <a:t>回帰式：</a:t>
            </a:r>
            <a:r>
              <a:rPr lang="en-US" altLang="ja-JP" sz="2200" u="sng" dirty="0" smtClean="0"/>
              <a:t>Y=0.651</a:t>
            </a:r>
            <a:r>
              <a:rPr lang="ja-JP" altLang="en-US" sz="2200" u="sng" dirty="0" smtClean="0"/>
              <a:t>＋</a:t>
            </a:r>
            <a:r>
              <a:rPr lang="en-US" altLang="ja-JP" sz="2200" u="sng" dirty="0" smtClean="0"/>
              <a:t>0.739x</a:t>
            </a:r>
            <a:r>
              <a:rPr lang="ja-JP" altLang="en-US" sz="2200" u="sng" baseline="2000" dirty="0" smtClean="0"/>
              <a:t>１</a:t>
            </a:r>
            <a:endParaRPr lang="en-US" altLang="ja-JP" sz="2200" u="sng" baseline="20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56</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　系</a:t>
            </a:r>
            <a:r>
              <a:rPr lang="en-US" altLang="ja-JP" dirty="0" smtClean="0">
                <a:latin typeface="HG丸ｺﾞｼｯｸM-PRO" pitchFamily="50" charset="-128"/>
                <a:ea typeface="HG丸ｺﾞｼｯｸM-PRO" pitchFamily="50" charset="-128"/>
              </a:rPr>
              <a:t>3</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763688" y="116632"/>
            <a:ext cx="576064" cy="806247"/>
          </a:xfrm>
          <a:prstGeom prst="rect">
            <a:avLst/>
          </a:prstGeom>
          <a:noFill/>
        </p:spPr>
      </p:pic>
      <p:sp>
        <p:nvSpPr>
          <p:cNvPr id="14" name="角丸四角形 13"/>
          <p:cNvSpPr/>
          <p:nvPr/>
        </p:nvSpPr>
        <p:spPr>
          <a:xfrm>
            <a:off x="2555776"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5364088" y="3717776"/>
            <a:ext cx="648072"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7740352" y="2204864"/>
            <a:ext cx="1152128" cy="792088"/>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2339752" y="2204864"/>
            <a:ext cx="936104" cy="57606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角丸四角形吹き出し 25"/>
          <p:cNvSpPr/>
          <p:nvPr/>
        </p:nvSpPr>
        <p:spPr>
          <a:xfrm>
            <a:off x="1259632" y="2996952"/>
            <a:ext cx="2952328" cy="504056"/>
          </a:xfrm>
          <a:prstGeom prst="wedgeRoundRectCallout">
            <a:avLst>
              <a:gd name="adj1" fmla="val -12103"/>
              <a:gd name="adj2" fmla="val -89883"/>
              <a:gd name="adj3" fmla="val 16667"/>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smtClean="0">
                <a:latin typeface="+mj-ea"/>
                <a:ea typeface="+mj-ea"/>
              </a:rPr>
              <a:t>回帰式の説明力：</a:t>
            </a:r>
            <a:r>
              <a:rPr kumimoji="1" lang="ja-JP" altLang="en-US" sz="1600" dirty="0" smtClean="0">
                <a:effectLst>
                  <a:outerShdw blurRad="38100" dist="38100" dir="2700000" algn="tl">
                    <a:srgbClr val="000000">
                      <a:alpha val="43137"/>
                    </a:srgbClr>
                  </a:outerShdw>
                </a:effectLst>
                <a:latin typeface="+mj-ea"/>
                <a:ea typeface="+mj-ea"/>
              </a:rPr>
              <a:t>高くない</a:t>
            </a:r>
            <a:endParaRPr kumimoji="1" lang="ja-JP" altLang="en-US" sz="1600" dirty="0">
              <a:effectLst>
                <a:outerShdw blurRad="38100" dist="38100" dir="2700000" algn="tl">
                  <a:srgbClr val="000000">
                    <a:alpha val="43137"/>
                  </a:srgbClr>
                </a:outerShdw>
              </a:effectLst>
              <a:latin typeface="+mj-ea"/>
              <a:ea typeface="+mj-ea"/>
            </a:endParaRPr>
          </a:p>
        </p:txBody>
      </p:sp>
      <p:sp>
        <p:nvSpPr>
          <p:cNvPr id="27" name="角丸四角形吹き出し 26"/>
          <p:cNvSpPr/>
          <p:nvPr/>
        </p:nvSpPr>
        <p:spPr>
          <a:xfrm>
            <a:off x="5724128" y="3068960"/>
            <a:ext cx="3240360" cy="504056"/>
          </a:xfrm>
          <a:prstGeom prst="wedgeRoundRectCallout">
            <a:avLst>
              <a:gd name="adj1" fmla="val 29414"/>
              <a:gd name="adj2" fmla="val -75370"/>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1600" dirty="0" smtClean="0">
                <a:latin typeface="+mj-ea"/>
                <a:ea typeface="+mj-ea"/>
              </a:rPr>
              <a:t>回帰式の有意性：</a:t>
            </a:r>
            <a:r>
              <a:rPr lang="ja-JP" altLang="en-US" sz="1600" dirty="0" smtClean="0">
                <a:effectLst>
                  <a:outerShdw blurRad="38100" dist="38100" dir="2700000" algn="tl">
                    <a:srgbClr val="000000">
                      <a:alpha val="43137"/>
                    </a:srgbClr>
                  </a:outerShdw>
                </a:effectLst>
                <a:latin typeface="+mj-ea"/>
                <a:ea typeface="+mj-ea"/>
              </a:rPr>
              <a:t>意味がある</a:t>
            </a:r>
            <a:endParaRPr kumimoji="1" lang="ja-JP" altLang="en-US" sz="1600" dirty="0">
              <a:effectLst>
                <a:outerShdw blurRad="38100" dist="38100" dir="2700000" algn="tl">
                  <a:srgbClr val="000000">
                    <a:alpha val="43137"/>
                  </a:srgbClr>
                </a:outerShdw>
              </a:effectLst>
              <a:latin typeface="+mj-ea"/>
              <a:ea typeface="+mj-ea"/>
            </a:endParaRPr>
          </a:p>
        </p:txBody>
      </p:sp>
      <p:sp>
        <p:nvSpPr>
          <p:cNvPr id="28" name="正方形/長方形 27"/>
          <p:cNvSpPr/>
          <p:nvPr/>
        </p:nvSpPr>
        <p:spPr>
          <a:xfrm>
            <a:off x="1331640" y="5301208"/>
            <a:ext cx="6480720" cy="93610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smtClean="0"/>
              <a:t>回帰係数の符号は</a:t>
            </a:r>
            <a:r>
              <a:rPr lang="ja-JP" altLang="en-US" dirty="0" smtClean="0">
                <a:effectLst>
                  <a:outerShdw blurRad="38100" dist="38100" dir="2700000" algn="tl">
                    <a:srgbClr val="000000">
                      <a:alpha val="43137"/>
                    </a:srgbClr>
                  </a:outerShdw>
                </a:effectLst>
              </a:rPr>
              <a:t>正</a:t>
            </a:r>
            <a:r>
              <a:rPr lang="ja-JP" altLang="en-US" dirty="0" smtClean="0"/>
              <a:t>。</a:t>
            </a:r>
            <a:r>
              <a:rPr kumimoji="1" lang="ja-JP" altLang="en-US" dirty="0" smtClean="0"/>
              <a:t>有意確率</a:t>
            </a:r>
            <a:r>
              <a:rPr kumimoji="1" lang="en-US" altLang="ja-JP" dirty="0" smtClean="0"/>
              <a:t>…</a:t>
            </a:r>
            <a:r>
              <a:rPr kumimoji="1" lang="en-US" altLang="ja-JP" dirty="0" smtClean="0">
                <a:effectLst>
                  <a:outerShdw blurRad="38100" dist="38100" dir="2700000" algn="tl">
                    <a:srgbClr val="000000">
                      <a:alpha val="43137"/>
                    </a:srgbClr>
                  </a:outerShdw>
                </a:effectLst>
              </a:rPr>
              <a:t>1%</a:t>
            </a:r>
            <a:r>
              <a:rPr kumimoji="1" lang="ja-JP" altLang="en-US" dirty="0" smtClean="0">
                <a:effectLst>
                  <a:outerShdw blurRad="38100" dist="38100" dir="2700000" algn="tl">
                    <a:srgbClr val="000000">
                      <a:alpha val="43137"/>
                    </a:srgbClr>
                  </a:outerShdw>
                </a:effectLst>
              </a:rPr>
              <a:t>水準で有意</a:t>
            </a:r>
            <a:r>
              <a:rPr kumimoji="1" lang="ja-JP" altLang="en-US" dirty="0" smtClean="0"/>
              <a:t>。</a:t>
            </a:r>
            <a:endParaRPr kumimoji="1" lang="en-US" altLang="ja-JP" dirty="0" smtClean="0"/>
          </a:p>
          <a:p>
            <a:pPr algn="ctr"/>
            <a:r>
              <a:rPr kumimoji="1" lang="ja-JP" altLang="en-US" dirty="0" smtClean="0"/>
              <a:t>よって、</a:t>
            </a:r>
            <a:r>
              <a:rPr lang="ja-JP" altLang="en-US" dirty="0" smtClean="0">
                <a:solidFill>
                  <a:srgbClr val="FF0000"/>
                </a:solidFill>
              </a:rPr>
              <a:t>小売企業の好感度</a:t>
            </a:r>
            <a:r>
              <a:rPr kumimoji="1" lang="ja-JP" altLang="en-US" dirty="0" smtClean="0">
                <a:solidFill>
                  <a:srgbClr val="FF0000"/>
                </a:solidFill>
              </a:rPr>
              <a:t>が高いほど、</a:t>
            </a:r>
            <a:endParaRPr kumimoji="1" lang="en-US" altLang="ja-JP" dirty="0" smtClean="0">
              <a:solidFill>
                <a:srgbClr val="FF0000"/>
              </a:solidFill>
            </a:endParaRPr>
          </a:p>
          <a:p>
            <a:pPr algn="ctr"/>
            <a:r>
              <a:rPr lang="ja-JP" altLang="en-US" dirty="0" smtClean="0">
                <a:solidFill>
                  <a:srgbClr val="FF0000"/>
                </a:solidFill>
              </a:rPr>
              <a:t>認知的ロイヤルティも高くなる</a:t>
            </a:r>
            <a:endParaRPr kumimoji="1" lang="ja-JP" altLang="en-US" dirty="0">
              <a:solidFill>
                <a:srgbClr val="FF0000"/>
              </a:solidFill>
            </a:endParaRPr>
          </a:p>
        </p:txBody>
      </p:sp>
      <p:grpSp>
        <p:nvGrpSpPr>
          <p:cNvPr id="2" name="グループ化 28"/>
          <p:cNvGrpSpPr/>
          <p:nvPr/>
        </p:nvGrpSpPr>
        <p:grpSpPr>
          <a:xfrm>
            <a:off x="7020272" y="4365104"/>
            <a:ext cx="1872208" cy="1440160"/>
            <a:chOff x="7020272" y="4365104"/>
            <a:chExt cx="1872208" cy="1440160"/>
          </a:xfrm>
        </p:grpSpPr>
        <p:sp>
          <p:nvSpPr>
            <p:cNvPr id="30" name="円/楕円 29"/>
            <p:cNvSpPr/>
            <p:nvPr/>
          </p:nvSpPr>
          <p:spPr>
            <a:xfrm>
              <a:off x="7020272" y="4725144"/>
              <a:ext cx="1728192" cy="108012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3600" dirty="0" smtClean="0">
                  <a:latin typeface="+mj-ea"/>
                  <a:ea typeface="+mj-ea"/>
                </a:rPr>
                <a:t>支持</a:t>
              </a:r>
              <a:endParaRPr kumimoji="1" lang="ja-JP" altLang="en-US" sz="3600" dirty="0">
                <a:latin typeface="+mj-ea"/>
                <a:ea typeface="+mj-ea"/>
              </a:endParaRPr>
            </a:p>
          </p:txBody>
        </p:sp>
        <p:pic>
          <p:nvPicPr>
            <p:cNvPr id="31" name="Picture 11" descr="C:\Documents and Settings\bc1000795\Local Settings\Temporary Internet Files\Content.IE5\J1DKMGO9\MC900431559[1].png"/>
            <p:cNvPicPr>
              <a:picLocks noChangeAspect="1" noChangeArrowheads="1"/>
            </p:cNvPicPr>
            <p:nvPr/>
          </p:nvPicPr>
          <p:blipFill>
            <a:blip r:embed="rId4" cstate="print"/>
            <a:srcRect/>
            <a:stretch>
              <a:fillRect/>
            </a:stretch>
          </p:blipFill>
          <p:spPr bwMode="auto">
            <a:xfrm>
              <a:off x="8100392" y="4365104"/>
              <a:ext cx="792088" cy="792088"/>
            </a:xfrm>
            <a:prstGeom prst="rect">
              <a:avLst/>
            </a:prstGeom>
            <a:noFill/>
          </p:spPr>
        </p:pic>
        <p:pic>
          <p:nvPicPr>
            <p:cNvPr id="32" name="Picture 11" descr="C:\Documents and Settings\bc1000795\Local Settings\Temporary Internet Files\Content.IE5\J1DKMGO9\MC900431559[1].png"/>
            <p:cNvPicPr>
              <a:picLocks noChangeAspect="1" noChangeArrowheads="1"/>
            </p:cNvPicPr>
            <p:nvPr/>
          </p:nvPicPr>
          <p:blipFill>
            <a:blip r:embed="rId5" cstate="print"/>
            <a:srcRect/>
            <a:stretch>
              <a:fillRect/>
            </a:stretch>
          </p:blipFill>
          <p:spPr bwMode="auto">
            <a:xfrm>
              <a:off x="7956376" y="4581128"/>
              <a:ext cx="360040" cy="360040"/>
            </a:xfrm>
            <a:prstGeom prst="rect">
              <a:avLst/>
            </a:prstGeom>
            <a:noFill/>
          </p:spPr>
        </p:pic>
      </p:grpSp>
      <p:pic>
        <p:nvPicPr>
          <p:cNvPr id="25" name="Picture 2"/>
          <p:cNvPicPr>
            <a:picLocks noChangeAspect="1" noChangeArrowheads="1"/>
          </p:cNvPicPr>
          <p:nvPr/>
        </p:nvPicPr>
        <p:blipFill>
          <a:blip r:embed="rId6" cstate="print"/>
          <a:srcRect/>
          <a:stretch>
            <a:fillRect/>
          </a:stretch>
        </p:blipFill>
        <p:spPr bwMode="auto">
          <a:xfrm>
            <a:off x="525785" y="2006352"/>
            <a:ext cx="3686175" cy="990600"/>
          </a:xfrm>
          <a:prstGeom prst="rect">
            <a:avLst/>
          </a:prstGeom>
          <a:noFill/>
          <a:ln w="9525">
            <a:noFill/>
            <a:miter lim="800000"/>
            <a:headEnd/>
            <a:tailEnd/>
          </a:ln>
          <a:effectLst/>
        </p:spPr>
      </p:pic>
      <p:pic>
        <p:nvPicPr>
          <p:cNvPr id="29" name="Picture 3"/>
          <p:cNvPicPr>
            <a:picLocks noChangeAspect="1" noChangeArrowheads="1"/>
          </p:cNvPicPr>
          <p:nvPr/>
        </p:nvPicPr>
        <p:blipFill>
          <a:blip r:embed="rId7" cstate="print"/>
          <a:srcRect/>
          <a:stretch>
            <a:fillRect/>
          </a:stretch>
        </p:blipFill>
        <p:spPr bwMode="auto">
          <a:xfrm>
            <a:off x="4211960" y="1988840"/>
            <a:ext cx="4690120" cy="1321161"/>
          </a:xfrm>
          <a:prstGeom prst="rect">
            <a:avLst/>
          </a:prstGeom>
          <a:noFill/>
          <a:ln w="9525">
            <a:noFill/>
            <a:miter lim="800000"/>
            <a:headEnd/>
            <a:tailEnd/>
          </a:ln>
          <a:effectLst/>
        </p:spPr>
      </p:pic>
      <p:pic>
        <p:nvPicPr>
          <p:cNvPr id="33" name="Picture 4"/>
          <p:cNvPicPr>
            <a:picLocks noChangeAspect="1" noChangeArrowheads="1"/>
          </p:cNvPicPr>
          <p:nvPr/>
        </p:nvPicPr>
        <p:blipFill>
          <a:blip r:embed="rId8" cstate="print"/>
          <a:srcRect/>
          <a:stretch>
            <a:fillRect/>
          </a:stretch>
        </p:blipFill>
        <p:spPr bwMode="auto">
          <a:xfrm>
            <a:off x="1145629" y="3429000"/>
            <a:ext cx="6162675" cy="1295400"/>
          </a:xfrm>
          <a:prstGeom prst="rect">
            <a:avLst/>
          </a:prstGeom>
          <a:noFill/>
          <a:ln w="9525">
            <a:noFill/>
            <a:miter lim="800000"/>
            <a:headEnd/>
            <a:tailEnd/>
          </a:ln>
          <a:effectLst/>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57</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仮説①の検証結果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979712" y="116632"/>
            <a:ext cx="576064" cy="806247"/>
          </a:xfrm>
          <a:prstGeom prst="rect">
            <a:avLst/>
          </a:prstGeom>
          <a:noFill/>
        </p:spPr>
      </p:pic>
      <p:sp>
        <p:nvSpPr>
          <p:cNvPr id="13" name="角丸四角形 12"/>
          <p:cNvSpPr/>
          <p:nvPr/>
        </p:nvSpPr>
        <p:spPr>
          <a:xfrm>
            <a:off x="611560" y="1700808"/>
            <a:ext cx="741682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smtClean="0">
                <a:latin typeface="+mj-ea"/>
                <a:ea typeface="+mj-ea"/>
              </a:rPr>
              <a:t>系</a:t>
            </a:r>
            <a:r>
              <a:rPr kumimoji="1" lang="en-US" altLang="ja-JP" dirty="0" smtClean="0">
                <a:latin typeface="+mj-ea"/>
                <a:ea typeface="+mj-ea"/>
              </a:rPr>
              <a:t>1-1</a:t>
            </a:r>
          </a:p>
          <a:p>
            <a:r>
              <a:rPr lang="ja-JP" altLang="en-US" dirty="0" smtClean="0">
                <a:latin typeface="+mj-ea"/>
                <a:ea typeface="+mj-ea"/>
              </a:rPr>
              <a:t>　店舗に対する親しみを感じることによって</a:t>
            </a:r>
            <a:r>
              <a:rPr lang="en-US" altLang="ja-JP" dirty="0" smtClean="0">
                <a:latin typeface="+mj-ea"/>
                <a:ea typeface="+mj-ea"/>
              </a:rPr>
              <a:t>PB</a:t>
            </a:r>
            <a:r>
              <a:rPr lang="ja-JP" altLang="en-US" dirty="0" smtClean="0">
                <a:latin typeface="+mj-ea"/>
                <a:ea typeface="+mj-ea"/>
              </a:rPr>
              <a:t>のブランド･イメージが</a:t>
            </a:r>
            <a:r>
              <a:rPr kumimoji="1" lang="ja-JP" altLang="en-US" dirty="0" smtClean="0">
                <a:latin typeface="+mj-ea"/>
                <a:ea typeface="+mj-ea"/>
              </a:rPr>
              <a:t>確立される</a:t>
            </a:r>
            <a:endParaRPr kumimoji="1" lang="ja-JP" altLang="en-US" dirty="0">
              <a:latin typeface="+mj-ea"/>
              <a:ea typeface="+mj-ea"/>
            </a:endParaRPr>
          </a:p>
        </p:txBody>
      </p:sp>
      <p:sp>
        <p:nvSpPr>
          <p:cNvPr id="14" name="角丸四角形 13"/>
          <p:cNvSpPr/>
          <p:nvPr/>
        </p:nvSpPr>
        <p:spPr>
          <a:xfrm>
            <a:off x="611560" y="2852936"/>
            <a:ext cx="7416824" cy="936104"/>
          </a:xfrm>
          <a:prstGeom prst="roundRect">
            <a:avLst/>
          </a:prstGeom>
          <a:ln>
            <a:solidFill>
              <a:schemeClr val="tx2">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smtClean="0">
                <a:latin typeface="+mj-ea"/>
                <a:ea typeface="+mj-ea"/>
              </a:rPr>
              <a:t>系</a:t>
            </a:r>
            <a:r>
              <a:rPr kumimoji="1" lang="en-US" altLang="ja-JP" dirty="0" smtClean="0">
                <a:latin typeface="+mj-ea"/>
                <a:ea typeface="+mj-ea"/>
              </a:rPr>
              <a:t>1-2</a:t>
            </a:r>
          </a:p>
          <a:p>
            <a:r>
              <a:rPr lang="ja-JP" altLang="en-US" dirty="0" smtClean="0">
                <a:latin typeface="+mj-ea"/>
                <a:ea typeface="+mj-ea"/>
              </a:rPr>
              <a:t>　</a:t>
            </a:r>
            <a:r>
              <a:rPr lang="en-US" altLang="ja-JP" dirty="0" smtClean="0">
                <a:latin typeface="+mj-ea"/>
                <a:ea typeface="+mj-ea"/>
              </a:rPr>
              <a:t>PB</a:t>
            </a:r>
            <a:r>
              <a:rPr lang="ja-JP" altLang="en-US" dirty="0" smtClean="0">
                <a:latin typeface="+mj-ea"/>
                <a:ea typeface="+mj-ea"/>
              </a:rPr>
              <a:t>に一貫したコンセプトを持たせることによって</a:t>
            </a:r>
            <a:r>
              <a:rPr lang="en-US" altLang="ja-JP" dirty="0" smtClean="0">
                <a:latin typeface="+mj-ea"/>
                <a:ea typeface="+mj-ea"/>
              </a:rPr>
              <a:t>PB</a:t>
            </a:r>
            <a:r>
              <a:rPr lang="ja-JP" altLang="en-US" dirty="0" smtClean="0">
                <a:latin typeface="+mj-ea"/>
                <a:ea typeface="+mj-ea"/>
              </a:rPr>
              <a:t>のブランド･イメージは確立される</a:t>
            </a:r>
            <a:endParaRPr kumimoji="1" lang="ja-JP" altLang="en-US" dirty="0">
              <a:latin typeface="+mj-ea"/>
              <a:ea typeface="+mj-ea"/>
            </a:endParaRPr>
          </a:p>
        </p:txBody>
      </p:sp>
      <p:sp>
        <p:nvSpPr>
          <p:cNvPr id="16" name="角丸四角形 15"/>
          <p:cNvSpPr/>
          <p:nvPr/>
        </p:nvSpPr>
        <p:spPr>
          <a:xfrm>
            <a:off x="611560" y="4005064"/>
            <a:ext cx="741682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latin typeface="+mj-ea"/>
                <a:ea typeface="+mj-ea"/>
              </a:rPr>
              <a:t>系</a:t>
            </a:r>
            <a:r>
              <a:rPr lang="en-US" altLang="ja-JP" dirty="0" smtClean="0">
                <a:latin typeface="+mj-ea"/>
                <a:ea typeface="+mj-ea"/>
              </a:rPr>
              <a:t>2</a:t>
            </a:r>
          </a:p>
          <a:p>
            <a:r>
              <a:rPr kumimoji="1" lang="ja-JP" altLang="en-US" dirty="0" smtClean="0">
                <a:latin typeface="+mj-ea"/>
                <a:ea typeface="+mj-ea"/>
              </a:rPr>
              <a:t>　</a:t>
            </a:r>
            <a:r>
              <a:rPr kumimoji="1" lang="en-US" altLang="ja-JP" dirty="0" smtClean="0">
                <a:latin typeface="+mj-ea"/>
                <a:ea typeface="+mj-ea"/>
              </a:rPr>
              <a:t>PB</a:t>
            </a:r>
            <a:r>
              <a:rPr kumimoji="1" lang="ja-JP" altLang="en-US" dirty="0" smtClean="0">
                <a:latin typeface="+mj-ea"/>
                <a:ea typeface="+mj-ea"/>
              </a:rPr>
              <a:t>のブランド・イメージはストア・イメージに正の影響を与える</a:t>
            </a:r>
            <a:endParaRPr kumimoji="1" lang="ja-JP" altLang="en-US" dirty="0">
              <a:latin typeface="+mj-ea"/>
              <a:ea typeface="+mj-ea"/>
            </a:endParaRPr>
          </a:p>
        </p:txBody>
      </p:sp>
      <p:sp>
        <p:nvSpPr>
          <p:cNvPr id="17" name="角丸四角形 16"/>
          <p:cNvSpPr/>
          <p:nvPr/>
        </p:nvSpPr>
        <p:spPr>
          <a:xfrm>
            <a:off x="611560" y="5157192"/>
            <a:ext cx="741682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smtClean="0">
                <a:latin typeface="+mj-ea"/>
                <a:ea typeface="+mj-ea"/>
              </a:rPr>
              <a:t>系</a:t>
            </a:r>
            <a:r>
              <a:rPr kumimoji="1" lang="en-US" altLang="ja-JP" dirty="0" smtClean="0">
                <a:latin typeface="+mj-ea"/>
                <a:ea typeface="+mj-ea"/>
              </a:rPr>
              <a:t>3</a:t>
            </a:r>
          </a:p>
          <a:p>
            <a:r>
              <a:rPr lang="ja-JP" altLang="en-US" dirty="0" smtClean="0">
                <a:latin typeface="+mj-ea"/>
                <a:ea typeface="+mj-ea"/>
              </a:rPr>
              <a:t>　</a:t>
            </a:r>
            <a:r>
              <a:rPr lang="en-US" altLang="ja-JP" dirty="0" smtClean="0">
                <a:latin typeface="+mj-ea"/>
                <a:ea typeface="+mj-ea"/>
              </a:rPr>
              <a:t>PB</a:t>
            </a:r>
            <a:r>
              <a:rPr lang="ja-JP" altLang="en-US" dirty="0" smtClean="0">
                <a:latin typeface="+mj-ea"/>
                <a:ea typeface="+mj-ea"/>
              </a:rPr>
              <a:t>を用いたストア･イメージは認知的ロイヤルティの形成を促す</a:t>
            </a:r>
            <a:endParaRPr kumimoji="1" lang="ja-JP" altLang="en-US" dirty="0">
              <a:latin typeface="+mj-ea"/>
              <a:ea typeface="+mj-ea"/>
            </a:endParaRPr>
          </a:p>
        </p:txBody>
      </p:sp>
      <p:sp>
        <p:nvSpPr>
          <p:cNvPr id="19" name="円/楕円 18"/>
          <p:cNvSpPr/>
          <p:nvPr/>
        </p:nvSpPr>
        <p:spPr>
          <a:xfrm>
            <a:off x="7740352" y="1484784"/>
            <a:ext cx="1224136" cy="79208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支持</a:t>
            </a:r>
            <a:endParaRPr kumimoji="1" lang="ja-JP" altLang="en-US" sz="2400" dirty="0">
              <a:latin typeface="+mj-ea"/>
              <a:ea typeface="+mj-ea"/>
            </a:endParaRPr>
          </a:p>
        </p:txBody>
      </p:sp>
      <p:sp>
        <p:nvSpPr>
          <p:cNvPr id="20" name="円/楕円 19"/>
          <p:cNvSpPr/>
          <p:nvPr/>
        </p:nvSpPr>
        <p:spPr>
          <a:xfrm>
            <a:off x="7740352" y="2636912"/>
            <a:ext cx="1224136" cy="792088"/>
          </a:xfrm>
          <a:prstGeom prst="ellipse">
            <a:avLst/>
          </a:prstGeom>
          <a:gradFill flip="none" rotWithShape="1">
            <a:gsLst>
              <a:gs pos="0">
                <a:schemeClr val="tx2">
                  <a:lumMod val="75000"/>
                  <a:shade val="30000"/>
                  <a:satMod val="115000"/>
                </a:schemeClr>
              </a:gs>
              <a:gs pos="50000">
                <a:schemeClr val="tx2">
                  <a:lumMod val="75000"/>
                  <a:shade val="67500"/>
                  <a:satMod val="115000"/>
                </a:schemeClr>
              </a:gs>
              <a:gs pos="100000">
                <a:schemeClr val="tx2">
                  <a:lumMod val="75000"/>
                  <a:shade val="100000"/>
                  <a:satMod val="115000"/>
                </a:schemeClr>
              </a:gs>
            </a:gsLst>
            <a:lin ang="16200000" scaled="1"/>
            <a:tileRect/>
          </a:gradFill>
          <a:ln>
            <a:solidFill>
              <a:schemeClr val="tx2">
                <a:lumMod val="75000"/>
              </a:schemeClr>
            </a:solidFill>
          </a:ln>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棄却</a:t>
            </a:r>
            <a:endParaRPr kumimoji="1" lang="ja-JP" altLang="en-US" sz="2400" dirty="0">
              <a:latin typeface="+mj-ea"/>
              <a:ea typeface="+mj-ea"/>
            </a:endParaRPr>
          </a:p>
        </p:txBody>
      </p:sp>
      <p:sp>
        <p:nvSpPr>
          <p:cNvPr id="21" name="円/楕円 20"/>
          <p:cNvSpPr/>
          <p:nvPr/>
        </p:nvSpPr>
        <p:spPr>
          <a:xfrm>
            <a:off x="7740352" y="3789040"/>
            <a:ext cx="1224136" cy="79208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支持</a:t>
            </a:r>
            <a:endParaRPr kumimoji="1" lang="ja-JP" altLang="en-US" sz="2400" dirty="0">
              <a:latin typeface="+mj-ea"/>
              <a:ea typeface="+mj-ea"/>
            </a:endParaRPr>
          </a:p>
        </p:txBody>
      </p:sp>
      <p:sp>
        <p:nvSpPr>
          <p:cNvPr id="22" name="円/楕円 21"/>
          <p:cNvSpPr/>
          <p:nvPr/>
        </p:nvSpPr>
        <p:spPr>
          <a:xfrm>
            <a:off x="7740352" y="4941168"/>
            <a:ext cx="1224136" cy="79208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支持</a:t>
            </a:r>
            <a:endParaRPr kumimoji="1" lang="ja-JP" altLang="en-US" sz="2400" dirty="0">
              <a:latin typeface="+mj-ea"/>
              <a:ea typeface="+mj-ea"/>
            </a:endParaRPr>
          </a:p>
        </p:txBody>
      </p:sp>
      <p:pic>
        <p:nvPicPr>
          <p:cNvPr id="1026" name="Picture 2" descr="C:\Documents and Settings\bc1000795\Local Settings\Temporary Internet Files\Content.IE5\H787DTFK\MC900418220[1].wmf"/>
          <p:cNvPicPr>
            <a:picLocks noChangeAspect="1" noChangeArrowheads="1"/>
          </p:cNvPicPr>
          <p:nvPr/>
        </p:nvPicPr>
        <p:blipFill>
          <a:blip r:embed="rId4" cstate="print"/>
          <a:srcRect/>
          <a:stretch>
            <a:fillRect/>
          </a:stretch>
        </p:blipFill>
        <p:spPr bwMode="auto">
          <a:xfrm>
            <a:off x="7668344" y="3140968"/>
            <a:ext cx="609906" cy="407823"/>
          </a:xfrm>
          <a:prstGeom prst="rect">
            <a:avLst/>
          </a:prstGeom>
          <a:noFill/>
        </p:spPr>
      </p:pic>
      <p:pic>
        <p:nvPicPr>
          <p:cNvPr id="1027" name="Picture 3" descr="C:\Documents and Settings\bc1000795\Local Settings\Temporary Internet Files\Content.IE5\TGZW9C1H\MC900431559[1].png"/>
          <p:cNvPicPr>
            <a:picLocks noChangeAspect="1" noChangeArrowheads="1"/>
          </p:cNvPicPr>
          <p:nvPr/>
        </p:nvPicPr>
        <p:blipFill>
          <a:blip r:embed="rId5" cstate="print"/>
          <a:srcRect/>
          <a:stretch>
            <a:fillRect/>
          </a:stretch>
        </p:blipFill>
        <p:spPr bwMode="auto">
          <a:xfrm>
            <a:off x="8649215" y="1844824"/>
            <a:ext cx="494785" cy="494785"/>
          </a:xfrm>
          <a:prstGeom prst="rect">
            <a:avLst/>
          </a:prstGeom>
          <a:noFill/>
        </p:spPr>
      </p:pic>
      <p:pic>
        <p:nvPicPr>
          <p:cNvPr id="25" name="Picture 3" descr="C:\Documents and Settings\bc1000795\Local Settings\Temporary Internet Files\Content.IE5\TGZW9C1H\MC900431559[1].png"/>
          <p:cNvPicPr>
            <a:picLocks noChangeAspect="1" noChangeArrowheads="1"/>
          </p:cNvPicPr>
          <p:nvPr/>
        </p:nvPicPr>
        <p:blipFill>
          <a:blip r:embed="rId5" cstate="print"/>
          <a:srcRect/>
          <a:stretch>
            <a:fillRect/>
          </a:stretch>
        </p:blipFill>
        <p:spPr bwMode="auto">
          <a:xfrm>
            <a:off x="8649215" y="4149080"/>
            <a:ext cx="494785" cy="494785"/>
          </a:xfrm>
          <a:prstGeom prst="rect">
            <a:avLst/>
          </a:prstGeom>
          <a:noFill/>
        </p:spPr>
      </p:pic>
      <p:pic>
        <p:nvPicPr>
          <p:cNvPr id="26" name="Picture 3" descr="C:\Documents and Settings\bc1000795\Local Settings\Temporary Internet Files\Content.IE5\TGZW9C1H\MC900431559[1].png"/>
          <p:cNvPicPr>
            <a:picLocks noChangeAspect="1" noChangeArrowheads="1"/>
          </p:cNvPicPr>
          <p:nvPr/>
        </p:nvPicPr>
        <p:blipFill>
          <a:blip r:embed="rId5" cstate="print"/>
          <a:srcRect/>
          <a:stretch>
            <a:fillRect/>
          </a:stretch>
        </p:blipFill>
        <p:spPr bwMode="auto">
          <a:xfrm>
            <a:off x="8649215" y="5301208"/>
            <a:ext cx="494785" cy="494785"/>
          </a:xfrm>
          <a:prstGeom prst="rect">
            <a:avLst/>
          </a:prstGeom>
          <a:noFill/>
        </p:spPr>
      </p:pic>
      <p:pic>
        <p:nvPicPr>
          <p:cNvPr id="27" name="Picture 3" descr="C:\Documents and Settings\bc1000795\Local Settings\Temporary Internet Files\Content.IE5\TGZW9C1H\MC900431559[1].png"/>
          <p:cNvPicPr>
            <a:picLocks noChangeAspect="1" noChangeArrowheads="1"/>
          </p:cNvPicPr>
          <p:nvPr/>
        </p:nvPicPr>
        <p:blipFill>
          <a:blip r:embed="rId6" cstate="print"/>
          <a:srcRect/>
          <a:stretch>
            <a:fillRect/>
          </a:stretch>
        </p:blipFill>
        <p:spPr bwMode="auto">
          <a:xfrm>
            <a:off x="8605335" y="2133743"/>
            <a:ext cx="215137" cy="215137"/>
          </a:xfrm>
          <a:prstGeom prst="rect">
            <a:avLst/>
          </a:prstGeom>
          <a:noFill/>
        </p:spPr>
      </p:pic>
      <p:pic>
        <p:nvPicPr>
          <p:cNvPr id="28" name="Picture 3" descr="C:\Documents and Settings\bc1000795\Local Settings\Temporary Internet Files\Content.IE5\TGZW9C1H\MC900431559[1].png"/>
          <p:cNvPicPr>
            <a:picLocks noChangeAspect="1" noChangeArrowheads="1"/>
          </p:cNvPicPr>
          <p:nvPr/>
        </p:nvPicPr>
        <p:blipFill>
          <a:blip r:embed="rId6" cstate="print"/>
          <a:srcRect/>
          <a:stretch>
            <a:fillRect/>
          </a:stretch>
        </p:blipFill>
        <p:spPr bwMode="auto">
          <a:xfrm>
            <a:off x="8604448" y="4437112"/>
            <a:ext cx="215137" cy="215137"/>
          </a:xfrm>
          <a:prstGeom prst="rect">
            <a:avLst/>
          </a:prstGeom>
          <a:noFill/>
        </p:spPr>
      </p:pic>
      <p:pic>
        <p:nvPicPr>
          <p:cNvPr id="29" name="Picture 3" descr="C:\Documents and Settings\bc1000795\Local Settings\Temporary Internet Files\Content.IE5\TGZW9C1H\MC900431559[1].png"/>
          <p:cNvPicPr>
            <a:picLocks noChangeAspect="1" noChangeArrowheads="1"/>
          </p:cNvPicPr>
          <p:nvPr/>
        </p:nvPicPr>
        <p:blipFill>
          <a:blip r:embed="rId6" cstate="print"/>
          <a:srcRect/>
          <a:stretch>
            <a:fillRect/>
          </a:stretch>
        </p:blipFill>
        <p:spPr bwMode="auto">
          <a:xfrm>
            <a:off x="8604448" y="5589240"/>
            <a:ext cx="215137" cy="215137"/>
          </a:xfrm>
          <a:prstGeom prst="rect">
            <a:avLst/>
          </a:prstGeom>
          <a:noFill/>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コンテンツ プレースホルダ 11"/>
          <p:cNvSpPr>
            <a:spLocks noGrp="1"/>
          </p:cNvSpPr>
          <p:nvPr>
            <p:ph idx="1"/>
          </p:nvPr>
        </p:nvSpPr>
        <p:spPr/>
        <p:txBody>
          <a:bodyPr>
            <a:normAutofit/>
          </a:bodyPr>
          <a:lstStyle/>
          <a:p>
            <a:endParaRPr lang="en-US" altLang="ja-JP" sz="2400" dirty="0" smtClean="0"/>
          </a:p>
          <a:p>
            <a:pPr>
              <a:buNone/>
            </a:pPr>
            <a:r>
              <a:rPr lang="ja-JP" altLang="en-US" sz="2200" dirty="0" smtClean="0"/>
              <a:t>　・高価格の</a:t>
            </a:r>
            <a:r>
              <a:rPr lang="en-US" altLang="ja-JP" sz="2200" dirty="0" smtClean="0"/>
              <a:t>PB</a:t>
            </a:r>
            <a:r>
              <a:rPr lang="ja-JP" altLang="en-US" sz="2200" dirty="0" smtClean="0"/>
              <a:t>の購買</a:t>
            </a:r>
            <a:r>
              <a:rPr lang="ja-JP" altLang="en-US" sz="2200" dirty="0"/>
              <a:t>意欲</a:t>
            </a:r>
            <a:endParaRPr lang="en-US" altLang="ja-JP" sz="2200" dirty="0" smtClean="0"/>
          </a:p>
          <a:p>
            <a:pPr>
              <a:buNone/>
            </a:pPr>
            <a:endParaRPr lang="en-US" altLang="ja-JP" sz="2200" dirty="0" smtClean="0"/>
          </a:p>
          <a:p>
            <a:pPr>
              <a:buNone/>
            </a:pPr>
            <a:endParaRPr lang="en-US" altLang="ja-JP" sz="2200" dirty="0" smtClean="0"/>
          </a:p>
          <a:p>
            <a:pPr>
              <a:buNone/>
            </a:pPr>
            <a:r>
              <a:rPr lang="ja-JP" altLang="en-US" sz="2200" dirty="0" smtClean="0"/>
              <a:t>　</a:t>
            </a:r>
            <a:endParaRPr lang="en-US" altLang="ja-JP" sz="2200" dirty="0"/>
          </a:p>
          <a:p>
            <a:pPr>
              <a:buNone/>
            </a:pPr>
            <a:r>
              <a:rPr lang="ja-JP" altLang="en-US" sz="2200" dirty="0" smtClean="0"/>
              <a:t>　・低価格の</a:t>
            </a:r>
            <a:r>
              <a:rPr lang="en-US" altLang="ja-JP" sz="2200" dirty="0" smtClean="0"/>
              <a:t>PB</a:t>
            </a:r>
            <a:r>
              <a:rPr lang="ja-JP" altLang="en-US" sz="2200" dirty="0" smtClean="0"/>
              <a:t>の購買</a:t>
            </a:r>
            <a:r>
              <a:rPr lang="ja-JP" altLang="en-US" sz="2200" dirty="0"/>
              <a:t>意欲</a:t>
            </a:r>
            <a:endParaRPr lang="en-US" altLang="ja-JP" sz="2200" dirty="0" smtClean="0"/>
          </a:p>
          <a:p>
            <a:pPr>
              <a:buNone/>
            </a:pPr>
            <a:endParaRPr lang="en-US" altLang="ja-JP" sz="2200" dirty="0" smtClean="0"/>
          </a:p>
          <a:p>
            <a:pPr>
              <a:buNone/>
            </a:pPr>
            <a:r>
              <a:rPr lang="ja-JP" altLang="en-US" sz="2200" dirty="0" smtClean="0"/>
              <a:t>　</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58</a:t>
            </a:fld>
            <a:endParaRPr kumimoji="1" lang="ja-JP" altLang="en-US"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　系</a:t>
            </a:r>
            <a:r>
              <a:rPr kumimoji="1" lang="en-US" altLang="ja-JP" dirty="0" smtClean="0">
                <a:latin typeface="HG丸ｺﾞｼｯｸM-PRO" pitchFamily="50" charset="-128"/>
                <a:ea typeface="HG丸ｺﾞｼｯｸM-PRO" pitchFamily="50" charset="-128"/>
              </a:rPr>
              <a:t>1</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sp>
        <p:nvSpPr>
          <p:cNvPr id="17" name="正方形/長方形 16"/>
          <p:cNvSpPr/>
          <p:nvPr/>
        </p:nvSpPr>
        <p:spPr>
          <a:xfrm>
            <a:off x="1115616" y="2492896"/>
            <a:ext cx="7128792" cy="100811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ja-JP" dirty="0" smtClean="0">
                <a:latin typeface="+mj-ea"/>
                <a:ea typeface="+mj-ea"/>
              </a:rPr>
              <a:t>Q4,</a:t>
            </a:r>
            <a:r>
              <a:rPr lang="ja-JP" altLang="en-US" dirty="0" smtClean="0">
                <a:latin typeface="+mj-ea"/>
                <a:ea typeface="+mj-ea"/>
              </a:rPr>
              <a:t>今</a:t>
            </a:r>
            <a:r>
              <a:rPr lang="ja-JP" altLang="en-US" dirty="0">
                <a:latin typeface="+mj-ea"/>
                <a:ea typeface="+mj-ea"/>
              </a:rPr>
              <a:t>あるものより</a:t>
            </a:r>
            <a:r>
              <a:rPr lang="ja-JP" altLang="en-US" dirty="0" smtClean="0">
                <a:latin typeface="+mj-ea"/>
                <a:ea typeface="+mj-ea"/>
              </a:rPr>
              <a:t>、高価格</a:t>
            </a:r>
            <a:r>
              <a:rPr lang="ja-JP" altLang="en-US" dirty="0">
                <a:latin typeface="+mj-ea"/>
                <a:ea typeface="+mj-ea"/>
              </a:rPr>
              <a:t>で品質の</a:t>
            </a:r>
            <a:r>
              <a:rPr lang="ja-JP" altLang="en-US" dirty="0" smtClean="0">
                <a:latin typeface="+mj-ea"/>
                <a:ea typeface="+mj-ea"/>
              </a:rPr>
              <a:t>高い</a:t>
            </a:r>
            <a:r>
              <a:rPr lang="en-US" altLang="ja-JP" dirty="0" smtClean="0">
                <a:latin typeface="+mj-ea"/>
                <a:ea typeface="+mj-ea"/>
              </a:rPr>
              <a:t>PB</a:t>
            </a:r>
            <a:r>
              <a:rPr lang="ja-JP" altLang="en-US" dirty="0" smtClean="0">
                <a:latin typeface="+mj-ea"/>
                <a:ea typeface="+mj-ea"/>
              </a:rPr>
              <a:t>が</a:t>
            </a:r>
            <a:endParaRPr lang="en-US" altLang="ja-JP" dirty="0" smtClean="0">
              <a:latin typeface="+mj-ea"/>
              <a:ea typeface="+mj-ea"/>
            </a:endParaRPr>
          </a:p>
          <a:p>
            <a:pPr algn="ctr"/>
            <a:r>
              <a:rPr lang="ja-JP" altLang="en-US" dirty="0" smtClean="0">
                <a:latin typeface="+mj-ea"/>
                <a:ea typeface="+mj-ea"/>
              </a:rPr>
              <a:t>発売されたら「</a:t>
            </a:r>
            <a:r>
              <a:rPr lang="ja-JP" altLang="en-US" dirty="0">
                <a:latin typeface="+mj-ea"/>
                <a:ea typeface="+mj-ea"/>
              </a:rPr>
              <a:t>買いたい」と</a:t>
            </a:r>
            <a:r>
              <a:rPr lang="ja-JP" altLang="en-US" dirty="0" smtClean="0">
                <a:latin typeface="+mj-ea"/>
                <a:ea typeface="+mj-ea"/>
              </a:rPr>
              <a:t>思うか</a:t>
            </a:r>
            <a:endParaRPr lang="ja-JP" altLang="en-US" dirty="0">
              <a:latin typeface="+mj-ea"/>
              <a:ea typeface="+mj-ea"/>
            </a:endParaRPr>
          </a:p>
        </p:txBody>
      </p:sp>
      <p:sp>
        <p:nvSpPr>
          <p:cNvPr id="20" name="正方形/長方形 19"/>
          <p:cNvSpPr/>
          <p:nvPr/>
        </p:nvSpPr>
        <p:spPr>
          <a:xfrm>
            <a:off x="1115616" y="4149080"/>
            <a:ext cx="7128792" cy="100811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dirty="0" smtClean="0">
                <a:latin typeface="+mj-ea"/>
                <a:ea typeface="+mj-ea"/>
              </a:rPr>
              <a:t>Q</a:t>
            </a:r>
            <a:r>
              <a:rPr kumimoji="1" lang="ja-JP" altLang="en-US" dirty="0" smtClean="0">
                <a:latin typeface="+mj-ea"/>
                <a:ea typeface="+mj-ea"/>
              </a:rPr>
              <a:t>７</a:t>
            </a:r>
            <a:r>
              <a:rPr lang="en-US" altLang="ja-JP" dirty="0" smtClean="0">
                <a:latin typeface="+mj-ea"/>
                <a:ea typeface="+mj-ea"/>
              </a:rPr>
              <a:t>,</a:t>
            </a:r>
            <a:r>
              <a:rPr lang="ja-JP" altLang="en-US" dirty="0" smtClean="0">
                <a:latin typeface="+mj-ea"/>
                <a:ea typeface="+mj-ea"/>
              </a:rPr>
              <a:t>今</a:t>
            </a:r>
            <a:r>
              <a:rPr lang="ja-JP" altLang="en-US" dirty="0">
                <a:latin typeface="+mj-ea"/>
                <a:ea typeface="+mj-ea"/>
              </a:rPr>
              <a:t>あるものより、低価格でお手頃</a:t>
            </a:r>
            <a:r>
              <a:rPr lang="ja-JP" altLang="en-US" dirty="0" smtClean="0">
                <a:latin typeface="+mj-ea"/>
                <a:ea typeface="+mj-ea"/>
              </a:rPr>
              <a:t>な</a:t>
            </a:r>
            <a:r>
              <a:rPr lang="en-US" altLang="ja-JP" dirty="0" smtClean="0">
                <a:latin typeface="+mj-ea"/>
                <a:ea typeface="+mj-ea"/>
              </a:rPr>
              <a:t>PB</a:t>
            </a:r>
            <a:r>
              <a:rPr lang="ja-JP" altLang="en-US" dirty="0" smtClean="0">
                <a:latin typeface="+mj-ea"/>
                <a:ea typeface="+mj-ea"/>
              </a:rPr>
              <a:t>が</a:t>
            </a:r>
            <a:endParaRPr lang="en-US" altLang="ja-JP" dirty="0" smtClean="0">
              <a:latin typeface="+mj-ea"/>
              <a:ea typeface="+mj-ea"/>
            </a:endParaRPr>
          </a:p>
          <a:p>
            <a:pPr algn="ctr"/>
            <a:r>
              <a:rPr lang="ja-JP" altLang="en-US" dirty="0" smtClean="0">
                <a:latin typeface="+mj-ea"/>
                <a:ea typeface="+mj-ea"/>
              </a:rPr>
              <a:t>発売されたら「</a:t>
            </a:r>
            <a:r>
              <a:rPr lang="ja-JP" altLang="en-US" dirty="0">
                <a:latin typeface="+mj-ea"/>
                <a:ea typeface="+mj-ea"/>
              </a:rPr>
              <a:t>買いたい」と</a:t>
            </a:r>
            <a:r>
              <a:rPr lang="ja-JP" altLang="en-US" dirty="0" smtClean="0">
                <a:latin typeface="+mj-ea"/>
                <a:ea typeface="+mj-ea"/>
              </a:rPr>
              <a:t>思うか</a:t>
            </a:r>
            <a:endParaRPr lang="ja-JP" altLang="en-US" dirty="0">
              <a:latin typeface="+mj-ea"/>
              <a:ea typeface="+mj-ea"/>
            </a:endParaRPr>
          </a:p>
        </p:txBody>
      </p:sp>
      <p:sp>
        <p:nvSpPr>
          <p:cNvPr id="13" name="テキスト ボックス 12"/>
          <p:cNvSpPr txBox="1"/>
          <p:nvPr/>
        </p:nvSpPr>
        <p:spPr>
          <a:xfrm>
            <a:off x="1475656" y="5487615"/>
            <a:ext cx="6340197" cy="461665"/>
          </a:xfrm>
          <a:prstGeom prst="rect">
            <a:avLst/>
          </a:prstGeom>
          <a:noFill/>
        </p:spPr>
        <p:txBody>
          <a:bodyPr wrap="none" rtlCol="0">
            <a:spAutoFit/>
          </a:bodyPr>
          <a:lstStyle/>
          <a:p>
            <a:r>
              <a:rPr kumimoji="1" lang="ja-JP" altLang="en-US" sz="2400" dirty="0" smtClean="0"/>
              <a:t>上記項目をカイ二乗検定を用いて検証を行う</a:t>
            </a:r>
            <a:endParaRPr kumimoji="1" lang="ja-JP" altLang="en-US" sz="2400" dirty="0"/>
          </a:p>
        </p:txBody>
      </p:sp>
    </p:spTree>
    <p:extLst>
      <p:ext uri="{BB962C8B-B14F-4D97-AF65-F5344CB8AC3E}">
        <p14:creationId xmlns="" xmlns:p14="http://schemas.microsoft.com/office/powerpoint/2010/main" val="340047489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98172" y="2298822"/>
            <a:ext cx="954765" cy="1036220"/>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角丸四角形 2"/>
          <p:cNvSpPr/>
          <p:nvPr/>
        </p:nvSpPr>
        <p:spPr>
          <a:xfrm>
            <a:off x="486205" y="4977171"/>
            <a:ext cx="1008112" cy="936105"/>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角丸四角形 1"/>
          <p:cNvSpPr/>
          <p:nvPr/>
        </p:nvSpPr>
        <p:spPr>
          <a:xfrm>
            <a:off x="2818673" y="5265205"/>
            <a:ext cx="1581473" cy="180019"/>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角丸四角形 25"/>
          <p:cNvSpPr/>
          <p:nvPr/>
        </p:nvSpPr>
        <p:spPr>
          <a:xfrm>
            <a:off x="2627784" y="2708920"/>
            <a:ext cx="1728192" cy="216024"/>
          </a:xfrm>
          <a:prstGeom prst="round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23" name="日付プレースホルダ 22"/>
          <p:cNvSpPr>
            <a:spLocks noGrp="1"/>
          </p:cNvSpPr>
          <p:nvPr>
            <p:ph type="dt" sz="half" idx="10"/>
          </p:nvPr>
        </p:nvSpPr>
        <p:spPr/>
        <p:txBody>
          <a:bodyPr/>
          <a:lstStyle/>
          <a:p>
            <a:fld id="{B2AE9EAE-A411-4914-B322-C1000B0A931E}" type="datetime1">
              <a:rPr lang="ja-JP" altLang="en-US" smtClean="0">
                <a:solidFill>
                  <a:prstClr val="black">
                    <a:tint val="75000"/>
                  </a:prstClr>
                </a:solidFill>
              </a:rPr>
              <a:pPr/>
              <a:t>2012/12/18</a:t>
            </a:fld>
            <a:endParaRPr lang="ja-JP" altLang="en-US" dirty="0">
              <a:solidFill>
                <a:prstClr val="black">
                  <a:tint val="75000"/>
                </a:prstClr>
              </a:solidFill>
            </a:endParaRPr>
          </a:p>
        </p:txBody>
      </p:sp>
      <p:sp>
        <p:nvSpPr>
          <p:cNvPr id="24" name="スライド番号プレースホルダ 23"/>
          <p:cNvSpPr>
            <a:spLocks noGrp="1"/>
          </p:cNvSpPr>
          <p:nvPr>
            <p:ph type="sldNum" sz="quarter" idx="12"/>
          </p:nvPr>
        </p:nvSpPr>
        <p:spPr/>
        <p:txBody>
          <a:bodyPr/>
          <a:lstStyle/>
          <a:p>
            <a:fld id="{559FA0D2-F057-4B4C-A837-6B42C37B3C50}" type="slidenum">
              <a:rPr lang="ja-JP" altLang="en-US" smtClean="0">
                <a:solidFill>
                  <a:prstClr val="black">
                    <a:tint val="75000"/>
                  </a:prstClr>
                </a:solidFill>
              </a:rPr>
              <a:pPr/>
              <a:t>59</a:t>
            </a:fld>
            <a:endParaRPr lang="ja-JP" altLang="en-US" dirty="0">
              <a:solidFill>
                <a:prstClr val="black">
                  <a:tint val="75000"/>
                </a:prstClr>
              </a:solidFill>
            </a:endParaRPr>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　系</a:t>
            </a:r>
            <a:r>
              <a:rPr kumimoji="1" lang="en-US" altLang="ja-JP" dirty="0" smtClean="0">
                <a:latin typeface="HG丸ｺﾞｼｯｸM-PRO" pitchFamily="50" charset="-128"/>
                <a:ea typeface="HG丸ｺﾞｼｯｸM-PRO" pitchFamily="50" charset="-128"/>
              </a:rPr>
              <a:t>1</a:t>
            </a:r>
            <a:endParaRPr kumimoji="1" lang="ja-JP" altLang="en-US" dirty="0">
              <a:latin typeface="HG丸ｺﾞｼｯｸM-PRO" pitchFamily="50" charset="-128"/>
              <a:ea typeface="HG丸ｺﾞｼｯｸM-PRO" pitchFamily="50" charset="-128"/>
            </a:endParaRPr>
          </a:p>
        </p:txBody>
      </p:sp>
      <p:cxnSp>
        <p:nvCxnSpPr>
          <p:cNvPr id="17" name="直線コネクタ 16"/>
          <p:cNvCxnSpPr/>
          <p:nvPr/>
        </p:nvCxnSpPr>
        <p:spPr>
          <a:xfrm rot="10800000" flipH="1">
            <a:off x="457200" y="3863182"/>
            <a:ext cx="8229600" cy="0"/>
          </a:xfrm>
          <a:prstGeom prst="line">
            <a:avLst/>
          </a:prstGeom>
          <a:ln/>
        </p:spPr>
        <p:style>
          <a:lnRef idx="3">
            <a:schemeClr val="dk1"/>
          </a:lnRef>
          <a:fillRef idx="0">
            <a:schemeClr val="dk1"/>
          </a:fillRef>
          <a:effectRef idx="2">
            <a:schemeClr val="dk1"/>
          </a:effectRef>
          <a:fontRef idx="minor">
            <a:schemeClr val="tx1"/>
          </a:fontRef>
        </p:style>
      </p:cxnSp>
      <p:sp>
        <p:nvSpPr>
          <p:cNvPr id="27" name="正方形/長方形 26"/>
          <p:cNvSpPr/>
          <p:nvPr/>
        </p:nvSpPr>
        <p:spPr>
          <a:xfrm>
            <a:off x="4499992" y="1700808"/>
            <a:ext cx="4392488" cy="18722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smtClean="0">
                <a:solidFill>
                  <a:prstClr val="black"/>
                </a:solidFill>
              </a:rPr>
              <a:t>有意水準１％以下なので、帰無仮説は棄却される。</a:t>
            </a:r>
            <a:endParaRPr lang="en-US" altLang="ja-JP" sz="1400" dirty="0" smtClean="0">
              <a:solidFill>
                <a:prstClr val="black"/>
              </a:solidFill>
            </a:endParaRPr>
          </a:p>
          <a:p>
            <a:pPr algn="ctr"/>
            <a:endParaRPr lang="en-US" altLang="ja-JP" sz="1200" dirty="0" smtClean="0">
              <a:solidFill>
                <a:prstClr val="black"/>
              </a:solidFill>
            </a:endParaRPr>
          </a:p>
          <a:p>
            <a:pPr algn="ctr"/>
            <a:r>
              <a:rPr lang="ja-JP" altLang="en-US" dirty="0" smtClean="0">
                <a:solidFill>
                  <a:prstClr val="black"/>
                </a:solidFill>
              </a:rPr>
              <a:t>高価格</a:t>
            </a:r>
            <a:r>
              <a:rPr lang="en-US" altLang="ja-JP" dirty="0" smtClean="0">
                <a:solidFill>
                  <a:prstClr val="black"/>
                </a:solidFill>
              </a:rPr>
              <a:t>PB</a:t>
            </a:r>
            <a:r>
              <a:rPr lang="ja-JP" altLang="en-US" dirty="0" smtClean="0">
                <a:solidFill>
                  <a:prstClr val="black"/>
                </a:solidFill>
              </a:rPr>
              <a:t>の購買意欲は低い人が多い</a:t>
            </a:r>
            <a:endParaRPr lang="en-US" altLang="ja-JP" dirty="0" smtClean="0">
              <a:solidFill>
                <a:prstClr val="black"/>
              </a:solidFill>
            </a:endParaRPr>
          </a:p>
          <a:p>
            <a:pPr algn="ctr"/>
            <a:r>
              <a:rPr lang="ja-JP" altLang="en-US" dirty="0" smtClean="0">
                <a:solidFill>
                  <a:prstClr val="black"/>
                </a:solidFill>
              </a:rPr>
              <a:t>⇒</a:t>
            </a:r>
            <a:r>
              <a:rPr lang="ja-JP" altLang="en-US" sz="2000" dirty="0" smtClean="0">
                <a:solidFill>
                  <a:srgbClr val="FF0000"/>
                </a:solidFill>
                <a:latin typeface="+mj-ea"/>
                <a:ea typeface="+mj-ea"/>
              </a:rPr>
              <a:t>高価格</a:t>
            </a:r>
            <a:r>
              <a:rPr lang="en-US" altLang="ja-JP" sz="2000" dirty="0" smtClean="0">
                <a:solidFill>
                  <a:srgbClr val="FF0000"/>
                </a:solidFill>
                <a:latin typeface="+mj-ea"/>
                <a:ea typeface="+mj-ea"/>
              </a:rPr>
              <a:t>PB</a:t>
            </a:r>
            <a:r>
              <a:rPr lang="ja-JP" altLang="en-US" sz="2000" dirty="0" smtClean="0">
                <a:solidFill>
                  <a:srgbClr val="FF0000"/>
                </a:solidFill>
                <a:latin typeface="+mj-ea"/>
                <a:ea typeface="+mj-ea"/>
              </a:rPr>
              <a:t>への購買は促されにくい</a:t>
            </a:r>
            <a:endParaRPr lang="en-US" altLang="ja-JP" sz="1600" dirty="0" smtClean="0">
              <a:solidFill>
                <a:srgbClr val="FF0000"/>
              </a:solidFill>
              <a:latin typeface="+mj-ea"/>
              <a:ea typeface="+mj-ea"/>
            </a:endParaRPr>
          </a:p>
        </p:txBody>
      </p:sp>
      <p:sp>
        <p:nvSpPr>
          <p:cNvPr id="28" name="正方形/長方形 27"/>
          <p:cNvSpPr/>
          <p:nvPr/>
        </p:nvSpPr>
        <p:spPr>
          <a:xfrm>
            <a:off x="4499992" y="4293096"/>
            <a:ext cx="4392488" cy="18722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smtClean="0">
                <a:solidFill>
                  <a:prstClr val="black"/>
                </a:solidFill>
              </a:rPr>
              <a:t>有意水準１％以下なので、帰無仮説は棄却される。</a:t>
            </a:r>
            <a:endParaRPr lang="en-US" altLang="ja-JP" sz="1400" dirty="0" smtClean="0">
              <a:solidFill>
                <a:prstClr val="black"/>
              </a:solidFill>
            </a:endParaRPr>
          </a:p>
          <a:p>
            <a:pPr algn="ctr"/>
            <a:endParaRPr lang="en-US" altLang="ja-JP" sz="1200" dirty="0" smtClean="0">
              <a:solidFill>
                <a:prstClr val="black"/>
              </a:solidFill>
            </a:endParaRPr>
          </a:p>
          <a:p>
            <a:pPr algn="ctr"/>
            <a:r>
              <a:rPr lang="ja-JP" altLang="en-US" dirty="0" smtClean="0">
                <a:solidFill>
                  <a:prstClr val="black"/>
                </a:solidFill>
                <a:latin typeface="+mn-ea"/>
              </a:rPr>
              <a:t>低価格</a:t>
            </a:r>
            <a:r>
              <a:rPr lang="en-US" altLang="ja-JP" dirty="0" smtClean="0">
                <a:solidFill>
                  <a:prstClr val="black"/>
                </a:solidFill>
                <a:latin typeface="+mn-ea"/>
              </a:rPr>
              <a:t>PB</a:t>
            </a:r>
            <a:r>
              <a:rPr lang="ja-JP" altLang="en-US" dirty="0" smtClean="0">
                <a:solidFill>
                  <a:prstClr val="black"/>
                </a:solidFill>
                <a:latin typeface="+mn-ea"/>
              </a:rPr>
              <a:t>の購買意欲は高い人が多い</a:t>
            </a:r>
            <a:endParaRPr lang="en-US" altLang="ja-JP" dirty="0" smtClean="0">
              <a:solidFill>
                <a:prstClr val="black"/>
              </a:solidFill>
              <a:latin typeface="+mn-ea"/>
            </a:endParaRPr>
          </a:p>
          <a:p>
            <a:pPr algn="ctr"/>
            <a:r>
              <a:rPr lang="ja-JP" altLang="en-US" dirty="0" smtClean="0">
                <a:solidFill>
                  <a:prstClr val="black"/>
                </a:solidFill>
                <a:latin typeface="+mj-ea"/>
                <a:ea typeface="+mj-ea"/>
              </a:rPr>
              <a:t>⇒</a:t>
            </a:r>
            <a:r>
              <a:rPr lang="ja-JP" altLang="en-US" sz="2000" dirty="0" smtClean="0">
                <a:solidFill>
                  <a:srgbClr val="FF0000"/>
                </a:solidFill>
                <a:latin typeface="+mj-ea"/>
                <a:ea typeface="+mj-ea"/>
              </a:rPr>
              <a:t>低価格</a:t>
            </a:r>
            <a:r>
              <a:rPr lang="en-US" altLang="ja-JP" sz="2000" dirty="0" smtClean="0">
                <a:solidFill>
                  <a:srgbClr val="FF0000"/>
                </a:solidFill>
                <a:latin typeface="+mj-ea"/>
                <a:ea typeface="+mj-ea"/>
              </a:rPr>
              <a:t>PB</a:t>
            </a:r>
            <a:r>
              <a:rPr lang="ja-JP" altLang="en-US" sz="2000" dirty="0" smtClean="0">
                <a:solidFill>
                  <a:srgbClr val="FF0000"/>
                </a:solidFill>
                <a:latin typeface="+mj-ea"/>
                <a:ea typeface="+mj-ea"/>
              </a:rPr>
              <a:t>への購買は促されやすい</a:t>
            </a:r>
            <a:endParaRPr lang="en-US" altLang="ja-JP" sz="2000" dirty="0" smtClean="0">
              <a:solidFill>
                <a:srgbClr val="FF0000"/>
              </a:solidFill>
              <a:latin typeface="+mj-ea"/>
              <a:ea typeface="+mj-ea"/>
            </a:endParaRPr>
          </a:p>
        </p:txBody>
      </p:sp>
      <p:pic>
        <p:nvPicPr>
          <p:cNvPr id="4098" name="Picture 2"/>
          <p:cNvPicPr>
            <a:picLocks noChangeAspect="1" noChangeArrowheads="1"/>
          </p:cNvPicPr>
          <p:nvPr/>
        </p:nvPicPr>
        <p:blipFill>
          <a:blip r:embed="rId3" cstate="print"/>
          <a:srcRect/>
          <a:stretch>
            <a:fillRect/>
          </a:stretch>
        </p:blipFill>
        <p:spPr bwMode="auto">
          <a:xfrm>
            <a:off x="467544" y="1988840"/>
            <a:ext cx="2160240" cy="1396260"/>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cstate="print"/>
          <a:srcRect/>
          <a:stretch>
            <a:fillRect/>
          </a:stretch>
        </p:blipFill>
        <p:spPr bwMode="auto">
          <a:xfrm>
            <a:off x="2627784" y="1988840"/>
            <a:ext cx="1766317" cy="1440160"/>
          </a:xfrm>
          <a:prstGeom prst="rect">
            <a:avLst/>
          </a:prstGeom>
          <a:noFill/>
          <a:ln w="9525">
            <a:noFill/>
            <a:miter lim="800000"/>
            <a:headEnd/>
            <a:tailEnd/>
          </a:ln>
          <a:effectLst/>
        </p:spPr>
      </p:pic>
      <p:pic>
        <p:nvPicPr>
          <p:cNvPr id="4100" name="Picture 4"/>
          <p:cNvPicPr>
            <a:picLocks noChangeAspect="1" noChangeArrowheads="1"/>
          </p:cNvPicPr>
          <p:nvPr/>
        </p:nvPicPr>
        <p:blipFill>
          <a:blip r:embed="rId5" cstate="print"/>
          <a:srcRect/>
          <a:stretch>
            <a:fillRect/>
          </a:stretch>
        </p:blipFill>
        <p:spPr bwMode="auto">
          <a:xfrm>
            <a:off x="467544" y="4581129"/>
            <a:ext cx="2306960" cy="1368152"/>
          </a:xfrm>
          <a:prstGeom prst="rect">
            <a:avLst/>
          </a:prstGeom>
          <a:noFill/>
          <a:ln w="9525">
            <a:noFill/>
            <a:miter lim="800000"/>
            <a:headEnd/>
            <a:tailEnd/>
          </a:ln>
          <a:effectLst/>
        </p:spPr>
      </p:pic>
      <p:pic>
        <p:nvPicPr>
          <p:cNvPr id="4101" name="Picture 5"/>
          <p:cNvPicPr>
            <a:picLocks noChangeAspect="1" noChangeArrowheads="1"/>
          </p:cNvPicPr>
          <p:nvPr/>
        </p:nvPicPr>
        <p:blipFill>
          <a:blip r:embed="rId6" cstate="print"/>
          <a:srcRect/>
          <a:stretch>
            <a:fillRect/>
          </a:stretch>
        </p:blipFill>
        <p:spPr bwMode="auto">
          <a:xfrm>
            <a:off x="2774503" y="4581128"/>
            <a:ext cx="1725489" cy="1368153"/>
          </a:xfrm>
          <a:prstGeom prst="rect">
            <a:avLst/>
          </a:prstGeom>
          <a:noFill/>
          <a:ln w="9525">
            <a:noFill/>
            <a:miter lim="800000"/>
            <a:headEnd/>
            <a:tailEnd/>
          </a:ln>
          <a:effectLst/>
        </p:spPr>
      </p:pic>
      <p:pic>
        <p:nvPicPr>
          <p:cNvPr id="20" name="Picture 2" descr="C:\Documents and Settings\bc1000795\Local Settings\Temporary Internet Files\Content.IE5\9C43WGEA\MC900423577[1].wmf"/>
          <p:cNvPicPr>
            <a:picLocks noChangeAspect="1" noChangeArrowheads="1"/>
          </p:cNvPicPr>
          <p:nvPr/>
        </p:nvPicPr>
        <p:blipFill>
          <a:blip r:embed="rId7" cstate="print"/>
          <a:srcRect/>
          <a:stretch>
            <a:fillRect/>
          </a:stretch>
        </p:blipFill>
        <p:spPr bwMode="auto">
          <a:xfrm>
            <a:off x="1763688" y="116632"/>
            <a:ext cx="576064" cy="806247"/>
          </a:xfrm>
          <a:prstGeom prst="rect">
            <a:avLst/>
          </a:prstGeom>
          <a:noFill/>
        </p:spPr>
      </p:pic>
      <p:grpSp>
        <p:nvGrpSpPr>
          <p:cNvPr id="21" name="グループ化 28"/>
          <p:cNvGrpSpPr/>
          <p:nvPr/>
        </p:nvGrpSpPr>
        <p:grpSpPr>
          <a:xfrm>
            <a:off x="7668344" y="3789040"/>
            <a:ext cx="1440160" cy="936104"/>
            <a:chOff x="7020272" y="4365104"/>
            <a:chExt cx="1872208" cy="1440160"/>
          </a:xfrm>
        </p:grpSpPr>
        <p:sp>
          <p:nvSpPr>
            <p:cNvPr id="22" name="円/楕円 21"/>
            <p:cNvSpPr/>
            <p:nvPr/>
          </p:nvSpPr>
          <p:spPr>
            <a:xfrm>
              <a:off x="7020272" y="4725144"/>
              <a:ext cx="1728192" cy="108012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800" dirty="0" smtClean="0">
                  <a:latin typeface="+mj-ea"/>
                  <a:ea typeface="+mj-ea"/>
                </a:rPr>
                <a:t>支持</a:t>
              </a:r>
              <a:endParaRPr kumimoji="1" lang="ja-JP" altLang="en-US" sz="2800" dirty="0">
                <a:latin typeface="+mj-ea"/>
                <a:ea typeface="+mj-ea"/>
              </a:endParaRPr>
            </a:p>
          </p:txBody>
        </p:sp>
        <p:pic>
          <p:nvPicPr>
            <p:cNvPr id="25" name="Picture 11" descr="C:\Documents and Settings\bc1000795\Local Settings\Temporary Internet Files\Content.IE5\J1DKMGO9\MC900431559[1].png"/>
            <p:cNvPicPr>
              <a:picLocks noChangeAspect="1" noChangeArrowheads="1"/>
            </p:cNvPicPr>
            <p:nvPr/>
          </p:nvPicPr>
          <p:blipFill>
            <a:blip r:embed="rId8" cstate="print"/>
            <a:srcRect/>
            <a:stretch>
              <a:fillRect/>
            </a:stretch>
          </p:blipFill>
          <p:spPr bwMode="auto">
            <a:xfrm>
              <a:off x="8100392" y="4365104"/>
              <a:ext cx="792088" cy="792088"/>
            </a:xfrm>
            <a:prstGeom prst="rect">
              <a:avLst/>
            </a:prstGeom>
            <a:noFill/>
          </p:spPr>
        </p:pic>
        <p:pic>
          <p:nvPicPr>
            <p:cNvPr id="29" name="Picture 11" descr="C:\Documents and Settings\bc1000795\Local Settings\Temporary Internet Files\Content.IE5\J1DKMGO9\MC900431559[1].png"/>
            <p:cNvPicPr>
              <a:picLocks noChangeAspect="1" noChangeArrowheads="1"/>
            </p:cNvPicPr>
            <p:nvPr/>
          </p:nvPicPr>
          <p:blipFill>
            <a:blip r:embed="rId9" cstate="print"/>
            <a:srcRect/>
            <a:stretch>
              <a:fillRect/>
            </a:stretch>
          </p:blipFill>
          <p:spPr bwMode="auto">
            <a:xfrm>
              <a:off x="7956376" y="4581128"/>
              <a:ext cx="360040" cy="360040"/>
            </a:xfrm>
            <a:prstGeom prst="rect">
              <a:avLst/>
            </a:prstGeom>
            <a:noFill/>
          </p:spPr>
        </p:pic>
      </p:grpSp>
    </p:spTree>
    <p:extLst>
      <p:ext uri="{BB962C8B-B14F-4D97-AF65-F5344CB8AC3E}">
        <p14:creationId xmlns="" xmlns:p14="http://schemas.microsoft.com/office/powerpoint/2010/main" val="354168474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lang="ja-JP" altLang="en-US" dirty="0" smtClean="0">
                <a:latin typeface="HG丸ｺﾞｼｯｸM-PRO" pitchFamily="50" charset="-128"/>
                <a:ea typeface="HG丸ｺﾞｼｯｸM-PRO" pitchFamily="50" charset="-128"/>
              </a:rPr>
              <a:t>企業の狙い</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en-US" altLang="ja-JP" sz="2400" dirty="0" smtClean="0"/>
              <a:t>PB</a:t>
            </a:r>
            <a:r>
              <a:rPr lang="ja-JP" altLang="en-US" sz="2400" dirty="0" smtClean="0"/>
              <a:t>を展開する上での企業の狙い</a:t>
            </a:r>
            <a:r>
              <a:rPr lang="en-US" altLang="ja-JP" sz="2400" dirty="0" smtClean="0"/>
              <a:t>…</a:t>
            </a:r>
          </a:p>
          <a:p>
            <a:endParaRPr lang="en-US" altLang="ja-JP" sz="2400" dirty="0"/>
          </a:p>
          <a:p>
            <a:endParaRPr lang="en-US" altLang="ja-JP" sz="2400" dirty="0" smtClean="0"/>
          </a:p>
          <a:p>
            <a:endParaRPr lang="en-US" altLang="ja-JP" sz="2400" dirty="0"/>
          </a:p>
          <a:p>
            <a:endParaRPr lang="en-US" altLang="ja-JP" sz="2400" dirty="0" smtClean="0"/>
          </a:p>
          <a:p>
            <a:endParaRPr lang="en-US" altLang="ja-JP" sz="2400" dirty="0"/>
          </a:p>
          <a:p>
            <a:endParaRPr lang="en-US" altLang="ja-JP" sz="2400" dirty="0" smtClean="0"/>
          </a:p>
          <a:p>
            <a:pPr marL="0" indent="0" algn="ctr">
              <a:buNone/>
            </a:pPr>
            <a:r>
              <a:rPr lang="ja-JP" altLang="en-US" sz="2400" dirty="0" smtClean="0"/>
              <a:t>このうち、「利益確保」と「商品の安定供給」</a:t>
            </a:r>
            <a:endParaRPr lang="en-US" altLang="ja-JP" sz="2400" dirty="0" smtClean="0"/>
          </a:p>
          <a:p>
            <a:pPr marL="0" indent="0" algn="ctr">
              <a:buNone/>
            </a:pPr>
            <a:r>
              <a:rPr lang="ja-JP" altLang="en-US" sz="2400" dirty="0" smtClean="0"/>
              <a:t>に関しては</a:t>
            </a:r>
            <a:r>
              <a:rPr lang="en-US" altLang="ja-JP" sz="2400" dirty="0" smtClean="0"/>
              <a:t>PB</a:t>
            </a:r>
            <a:r>
              <a:rPr lang="ja-JP" altLang="en-US" sz="2400" dirty="0" smtClean="0"/>
              <a:t>を展開する上での一貫した目標</a:t>
            </a:r>
            <a:endParaRPr lang="en-US" altLang="ja-JP" sz="2400" dirty="0" smtClean="0"/>
          </a:p>
        </p:txBody>
      </p:sp>
      <p:sp>
        <p:nvSpPr>
          <p:cNvPr id="23" name="日付プレースホルダ 22"/>
          <p:cNvSpPr>
            <a:spLocks noGrp="1"/>
          </p:cNvSpPr>
          <p:nvPr>
            <p:ph type="dt" sz="half" idx="10"/>
          </p:nvPr>
        </p:nvSpPr>
        <p:spPr/>
        <p:txBody>
          <a:bodyPr/>
          <a:lstStyle/>
          <a:p>
            <a:fld id="{FEE11C6B-C92F-4310-A695-11607F116BDF}"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a:t>
            </a:fld>
            <a:endParaRPr kumimoji="1" lang="ja-JP" altLang="en-US"/>
          </a:p>
        </p:txBody>
      </p:sp>
      <p:sp>
        <p:nvSpPr>
          <p:cNvPr id="21" name="テキスト ボックス 20"/>
          <p:cNvSpPr txBox="1"/>
          <p:nvPr/>
        </p:nvSpPr>
        <p:spPr>
          <a:xfrm>
            <a:off x="4283968" y="5733256"/>
            <a:ext cx="4248472" cy="261610"/>
          </a:xfrm>
          <a:prstGeom prst="rect">
            <a:avLst/>
          </a:prstGeom>
          <a:noFill/>
        </p:spPr>
        <p:txBody>
          <a:bodyPr wrap="square" rtlCol="0">
            <a:spAutoFit/>
          </a:bodyPr>
          <a:lstStyle/>
          <a:p>
            <a:r>
              <a:rPr kumimoji="1" lang="ja-JP" altLang="en-US" sz="1100" dirty="0" smtClean="0"/>
              <a:t>参考：</a:t>
            </a:r>
            <a:r>
              <a:rPr lang="ja-JP" altLang="en-US" sz="1100" dirty="0" smtClean="0"/>
              <a:t>「日本</a:t>
            </a:r>
            <a:r>
              <a:rPr lang="ja-JP" altLang="en-US" sz="1100" dirty="0"/>
              <a:t>における</a:t>
            </a:r>
            <a:r>
              <a:rPr lang="en-US" altLang="ja-JP" sz="1100" dirty="0"/>
              <a:t>PB</a:t>
            </a:r>
            <a:r>
              <a:rPr lang="ja-JP" altLang="en-US" sz="1100" dirty="0"/>
              <a:t>の展開方向と食品メーカーの対応</a:t>
            </a:r>
            <a:r>
              <a:rPr lang="ja-JP" altLang="en-US" sz="1100" dirty="0" smtClean="0"/>
              <a:t>課題」</a:t>
            </a:r>
            <a:endParaRPr kumimoji="1" lang="ja-JP" altLang="en-US" sz="1100" dirty="0"/>
          </a:p>
        </p:txBody>
      </p:sp>
      <p:pic>
        <p:nvPicPr>
          <p:cNvPr id="11" name="Picture 2" descr="C:\Documents and Settings\bc1000795\Local Settings\Temporary Internet Files\Content.IE5\9C43WGEA\MC900423577[1].wmf"/>
          <p:cNvPicPr>
            <a:picLocks noChangeAspect="1" noChangeArrowheads="1"/>
          </p:cNvPicPr>
          <p:nvPr/>
        </p:nvPicPr>
        <p:blipFill>
          <a:blip r:embed="rId2" cstate="print"/>
          <a:srcRect/>
          <a:stretch>
            <a:fillRect/>
          </a:stretch>
        </p:blipFill>
        <p:spPr bwMode="auto">
          <a:xfrm>
            <a:off x="2699792" y="116631"/>
            <a:ext cx="576064" cy="806247"/>
          </a:xfrm>
          <a:prstGeom prst="rect">
            <a:avLst/>
          </a:prstGeom>
          <a:noFill/>
        </p:spPr>
      </p:pic>
      <p:sp>
        <p:nvSpPr>
          <p:cNvPr id="3" name="対角する 2 つの角を丸めた四角形 2"/>
          <p:cNvSpPr/>
          <p:nvPr/>
        </p:nvSpPr>
        <p:spPr>
          <a:xfrm>
            <a:off x="1547664" y="2060848"/>
            <a:ext cx="6336704" cy="2520280"/>
          </a:xfrm>
          <a:prstGeom prst="round2DiagRect">
            <a:avLst/>
          </a:prstGeom>
          <a:gradFill>
            <a:gsLst>
              <a:gs pos="0">
                <a:schemeClr val="accent2">
                  <a:lumMod val="20000"/>
                  <a:lumOff val="80000"/>
                </a:schemeClr>
              </a:gs>
              <a:gs pos="50000">
                <a:schemeClr val="accent2">
                  <a:lumMod val="60000"/>
                  <a:lumOff val="40000"/>
                </a:schemeClr>
              </a:gs>
              <a:gs pos="100000">
                <a:schemeClr val="accent2">
                  <a:lumMod val="20000"/>
                  <a:lumOff val="80000"/>
                </a:schemeClr>
              </a:gs>
            </a:gsLst>
            <a:lin ang="16200000" scaled="1"/>
          </a:gradFill>
          <a:ln w="76200" cmpd="thickThin">
            <a:solidFill>
              <a:schemeClr val="accent2">
                <a:lumMod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lvl="2"/>
            <a:r>
              <a:rPr kumimoji="1" lang="ja-JP" altLang="en-US" sz="2400" dirty="0" smtClean="0">
                <a:latin typeface="+mj-ea"/>
                <a:ea typeface="+mj-ea"/>
              </a:rPr>
              <a:t>①利益確保</a:t>
            </a:r>
            <a:endParaRPr kumimoji="1" lang="en-US" altLang="ja-JP" sz="2400" dirty="0" smtClean="0">
              <a:latin typeface="+mj-ea"/>
              <a:ea typeface="+mj-ea"/>
            </a:endParaRPr>
          </a:p>
          <a:p>
            <a:pPr lvl="2"/>
            <a:r>
              <a:rPr lang="ja-JP" altLang="en-US" sz="2400" dirty="0" smtClean="0">
                <a:latin typeface="+mj-ea"/>
                <a:ea typeface="+mj-ea"/>
              </a:rPr>
              <a:t>②商品の安定供給</a:t>
            </a:r>
            <a:endParaRPr lang="en-US" altLang="ja-JP" sz="2400" dirty="0" smtClean="0">
              <a:latin typeface="+mj-ea"/>
              <a:ea typeface="+mj-ea"/>
            </a:endParaRPr>
          </a:p>
          <a:p>
            <a:pPr lvl="2"/>
            <a:r>
              <a:rPr kumimoji="1" lang="ja-JP" altLang="en-US" sz="2400" dirty="0" smtClean="0">
                <a:latin typeface="+mj-ea"/>
                <a:ea typeface="+mj-ea"/>
              </a:rPr>
              <a:t>③低価格販売の実現</a:t>
            </a:r>
            <a:endParaRPr kumimoji="1" lang="en-US" altLang="ja-JP" sz="2400" dirty="0" smtClean="0">
              <a:latin typeface="+mj-ea"/>
              <a:ea typeface="+mj-ea"/>
            </a:endParaRPr>
          </a:p>
          <a:p>
            <a:pPr lvl="2"/>
            <a:r>
              <a:rPr lang="ja-JP" altLang="en-US" sz="2400" dirty="0" smtClean="0">
                <a:latin typeface="+mj-ea"/>
                <a:ea typeface="+mj-ea"/>
              </a:rPr>
              <a:t>④品質の差別化</a:t>
            </a:r>
            <a:endParaRPr lang="en-US" altLang="ja-JP" sz="2400" dirty="0" smtClean="0">
              <a:latin typeface="+mj-ea"/>
              <a:ea typeface="+mj-ea"/>
            </a:endParaRPr>
          </a:p>
          <a:p>
            <a:pPr lvl="2"/>
            <a:r>
              <a:rPr kumimoji="1" lang="ja-JP" altLang="en-US" sz="2400" dirty="0" smtClean="0">
                <a:latin typeface="+mj-ea"/>
                <a:ea typeface="+mj-ea"/>
              </a:rPr>
              <a:t>⑤多ブランド化による顧客誘引</a:t>
            </a:r>
            <a:endParaRPr kumimoji="1" lang="en-US" altLang="ja-JP" sz="2400" dirty="0" smtClean="0">
              <a:latin typeface="+mj-ea"/>
              <a:ea typeface="+mj-ea"/>
            </a:endParaRPr>
          </a:p>
          <a:p>
            <a:pPr lvl="2"/>
            <a:r>
              <a:rPr lang="ja-JP" altLang="en-US" sz="2400" dirty="0" smtClean="0">
                <a:latin typeface="+mj-ea"/>
                <a:ea typeface="+mj-ea"/>
              </a:rPr>
              <a:t>⑥ストア・ロイヤルティの向上</a:t>
            </a:r>
            <a:endParaRPr kumimoji="1" lang="ja-JP" altLang="en-US" sz="2400" dirty="0">
              <a:latin typeface="+mj-ea"/>
              <a:ea typeface="+mj-ea"/>
            </a:endParaRPr>
          </a:p>
        </p:txBody>
      </p:sp>
      <p:pic>
        <p:nvPicPr>
          <p:cNvPr id="1026" name="Picture 2" descr="C:\Users\Owner\AppData\Local\Microsoft\Windows\Temporary Internet Files\Content.IE5\98AXW4CB\MC900311028[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941621" y="1556792"/>
            <a:ext cx="1885493" cy="175016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916529397"/>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コンテンツ プレースホルダ 11"/>
          <p:cNvSpPr>
            <a:spLocks noGrp="1"/>
          </p:cNvSpPr>
          <p:nvPr>
            <p:ph idx="1"/>
          </p:nvPr>
        </p:nvSpPr>
        <p:spPr>
          <a:xfrm>
            <a:off x="457200" y="1506488"/>
            <a:ext cx="8229600" cy="4997152"/>
          </a:xfrm>
        </p:spPr>
        <p:txBody>
          <a:bodyPr>
            <a:normAutofit fontScale="92500" lnSpcReduction="20000"/>
          </a:bodyPr>
          <a:lstStyle/>
          <a:p>
            <a:pPr>
              <a:buNone/>
            </a:pPr>
            <a:r>
              <a:rPr lang="ja-JP" altLang="en-US" sz="2400" dirty="0"/>
              <a:t>　</a:t>
            </a:r>
            <a:endParaRPr lang="en-US" altLang="ja-JP" sz="2400" dirty="0" smtClean="0"/>
          </a:p>
          <a:p>
            <a:pPr>
              <a:buNone/>
            </a:pPr>
            <a:r>
              <a:rPr lang="ja-JP" altLang="en-US" sz="2400" dirty="0" smtClean="0"/>
              <a:t>　・現在の</a:t>
            </a:r>
            <a:r>
              <a:rPr lang="en-US" altLang="ja-JP" sz="2400" dirty="0" smtClean="0"/>
              <a:t>PB</a:t>
            </a:r>
            <a:r>
              <a:rPr lang="ja-JP" altLang="en-US" sz="2400" dirty="0" smtClean="0"/>
              <a:t>の購買回数と高価格の</a:t>
            </a:r>
            <a:r>
              <a:rPr lang="en-US" altLang="ja-JP" sz="2400" dirty="0" smtClean="0"/>
              <a:t>PB</a:t>
            </a:r>
            <a:r>
              <a:rPr lang="ja-JP" altLang="en-US" sz="2400" dirty="0" smtClean="0"/>
              <a:t>の購買回数</a:t>
            </a:r>
            <a:endParaRPr lang="en-US" altLang="ja-JP" sz="2200" dirty="0" smtClean="0"/>
          </a:p>
          <a:p>
            <a:pPr>
              <a:buNone/>
            </a:pPr>
            <a:endParaRPr lang="en-US" altLang="ja-JP" sz="2200" dirty="0" smtClean="0"/>
          </a:p>
          <a:p>
            <a:pPr>
              <a:buNone/>
            </a:pPr>
            <a:endParaRPr lang="en-US" altLang="ja-JP" sz="2200" dirty="0"/>
          </a:p>
          <a:p>
            <a:pPr>
              <a:buNone/>
            </a:pPr>
            <a:r>
              <a:rPr lang="ja-JP" altLang="en-US" sz="2200" dirty="0" smtClean="0"/>
              <a:t>　</a:t>
            </a:r>
            <a:endParaRPr lang="en-US" altLang="ja-JP" sz="2200" dirty="0" smtClean="0"/>
          </a:p>
          <a:p>
            <a:pPr>
              <a:buNone/>
            </a:pPr>
            <a:endParaRPr lang="en-US" altLang="ja-JP" sz="2200" dirty="0" smtClean="0"/>
          </a:p>
          <a:p>
            <a:pPr>
              <a:buNone/>
            </a:pPr>
            <a:r>
              <a:rPr lang="ja-JP" altLang="en-US" sz="2400" dirty="0" smtClean="0"/>
              <a:t>　・現在の</a:t>
            </a:r>
            <a:r>
              <a:rPr lang="en-US" altLang="ja-JP" sz="2400" dirty="0" smtClean="0"/>
              <a:t>PB</a:t>
            </a:r>
            <a:r>
              <a:rPr lang="ja-JP" altLang="en-US" sz="2400" dirty="0" smtClean="0"/>
              <a:t>の購買金額と高価格の</a:t>
            </a:r>
            <a:r>
              <a:rPr lang="en-US" altLang="ja-JP" sz="2400" dirty="0" smtClean="0"/>
              <a:t>PB</a:t>
            </a:r>
            <a:r>
              <a:rPr lang="ja-JP" altLang="en-US" sz="2400" dirty="0" smtClean="0"/>
              <a:t>の購買金</a:t>
            </a:r>
            <a:r>
              <a:rPr lang="ja-JP" altLang="en-US" sz="2000" dirty="0" smtClean="0"/>
              <a:t>額</a:t>
            </a:r>
            <a:endParaRPr lang="en-US" altLang="ja-JP" sz="2200" dirty="0" smtClean="0"/>
          </a:p>
          <a:p>
            <a:pPr>
              <a:buNone/>
            </a:pPr>
            <a:endParaRPr lang="en-US" altLang="ja-JP" sz="2200" dirty="0"/>
          </a:p>
          <a:p>
            <a:pPr>
              <a:buNone/>
            </a:pPr>
            <a:endParaRPr lang="en-US" altLang="ja-JP" sz="2200" dirty="0" smtClean="0"/>
          </a:p>
          <a:p>
            <a:pPr>
              <a:buNone/>
            </a:pPr>
            <a:r>
              <a:rPr lang="ja-JP" altLang="en-US" sz="2200" dirty="0" smtClean="0"/>
              <a:t>　</a:t>
            </a:r>
            <a:endParaRPr lang="en-US" altLang="ja-JP" sz="2200" dirty="0" smtClean="0"/>
          </a:p>
          <a:p>
            <a:pPr>
              <a:buNone/>
            </a:pPr>
            <a:endParaRPr lang="en-US" altLang="ja-JP" sz="2200" dirty="0" smtClean="0"/>
          </a:p>
          <a:p>
            <a:pPr>
              <a:buNone/>
            </a:pPr>
            <a:endParaRPr lang="en-US" altLang="ja-JP" sz="2200" dirty="0"/>
          </a:p>
          <a:p>
            <a:pPr>
              <a:buNone/>
            </a:pPr>
            <a:r>
              <a:rPr lang="ja-JP" altLang="en-US" sz="2200" dirty="0" smtClean="0"/>
              <a:t>　</a:t>
            </a:r>
            <a:endParaRPr lang="en-US" altLang="ja-JP" sz="2200" dirty="0" smtClean="0"/>
          </a:p>
          <a:p>
            <a:pPr>
              <a:buNone/>
            </a:pPr>
            <a:endParaRPr lang="en-US" altLang="ja-JP" sz="2200" dirty="0" smtClean="0"/>
          </a:p>
          <a:p>
            <a:pPr>
              <a:buNone/>
            </a:pPr>
            <a:r>
              <a:rPr lang="ja-JP" altLang="en-US" sz="2200" dirty="0" smtClean="0"/>
              <a:t>　</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60</a:t>
            </a:fld>
            <a:endParaRPr kumimoji="1" lang="ja-JP" altLang="en-US"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　系</a:t>
            </a:r>
            <a:r>
              <a:rPr lang="ja-JP" altLang="en-US" dirty="0" smtClean="0">
                <a:latin typeface="HG丸ｺﾞｼｯｸM-PRO" pitchFamily="50" charset="-128"/>
                <a:ea typeface="HG丸ｺﾞｼｯｸM-PRO" pitchFamily="50" charset="-128"/>
              </a:rPr>
              <a:t>２</a:t>
            </a:r>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475656" y="116632"/>
            <a:ext cx="576064" cy="806247"/>
          </a:xfrm>
          <a:prstGeom prst="rect">
            <a:avLst/>
          </a:prstGeom>
          <a:noFill/>
        </p:spPr>
      </p:pic>
      <p:sp>
        <p:nvSpPr>
          <p:cNvPr id="17" name="正方形/長方形 16"/>
          <p:cNvSpPr/>
          <p:nvPr/>
        </p:nvSpPr>
        <p:spPr>
          <a:xfrm>
            <a:off x="1259632" y="2204864"/>
            <a:ext cx="6912768"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ltLang="ja-JP" sz="1600" dirty="0" smtClean="0">
              <a:latin typeface="+mj-ea"/>
              <a:ea typeface="+mj-ea"/>
            </a:endParaRPr>
          </a:p>
          <a:p>
            <a:pPr algn="ctr"/>
            <a:r>
              <a:rPr lang="en-US" altLang="ja-JP" sz="1600" dirty="0" smtClean="0">
                <a:latin typeface="+mj-ea"/>
                <a:ea typeface="+mj-ea"/>
              </a:rPr>
              <a:t>Q</a:t>
            </a:r>
            <a:r>
              <a:rPr lang="ja-JP" altLang="en-US" sz="1600" dirty="0" smtClean="0">
                <a:latin typeface="+mj-ea"/>
                <a:ea typeface="+mj-ea"/>
              </a:rPr>
              <a:t>２</a:t>
            </a:r>
            <a:r>
              <a:rPr lang="en-US" altLang="ja-JP" sz="1600" dirty="0" smtClean="0">
                <a:latin typeface="+mj-ea"/>
                <a:ea typeface="+mj-ea"/>
              </a:rPr>
              <a:t>,PB</a:t>
            </a:r>
            <a:r>
              <a:rPr lang="ja-JP" altLang="en-US" sz="1600" dirty="0" smtClean="0">
                <a:latin typeface="+mj-ea"/>
                <a:ea typeface="+mj-ea"/>
              </a:rPr>
              <a:t>を買う回数は１週間あたり平均して何回か</a:t>
            </a:r>
            <a:endParaRPr lang="en-US" altLang="ja-JP" sz="1600" dirty="0" smtClean="0">
              <a:latin typeface="+mj-ea"/>
              <a:ea typeface="+mj-ea"/>
            </a:endParaRPr>
          </a:p>
          <a:p>
            <a:pPr lvl="0"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５</a:t>
            </a:r>
            <a:r>
              <a:rPr lang="en-US" altLang="ja-JP" sz="1600" dirty="0" smtClean="0">
                <a:solidFill>
                  <a:prstClr val="black"/>
                </a:solidFill>
                <a:latin typeface="HG丸ｺﾞｼｯｸM-PRO"/>
                <a:ea typeface="HG丸ｺﾞｼｯｸM-PRO"/>
              </a:rPr>
              <a:t>,</a:t>
            </a:r>
            <a:r>
              <a:rPr lang="ja-JP" altLang="en-US" sz="1600" dirty="0" smtClean="0">
                <a:solidFill>
                  <a:prstClr val="black"/>
                </a:solidFill>
                <a:latin typeface="HG丸ｺﾞｼｯｸM-PRO"/>
                <a:ea typeface="HG丸ｺﾞｼｯｸM-PRO"/>
              </a:rPr>
              <a:t>高価格の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を含めた全ての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を買う回数は、</a:t>
            </a:r>
            <a:endParaRPr lang="en-US" altLang="ja-JP" sz="1600" dirty="0" smtClean="0">
              <a:solidFill>
                <a:prstClr val="black"/>
              </a:solidFill>
              <a:latin typeface="HG丸ｺﾞｼｯｸM-PRO"/>
              <a:ea typeface="HG丸ｺﾞｼｯｸM-PRO"/>
            </a:endParaRPr>
          </a:p>
          <a:p>
            <a:pPr lvl="0" algn="ctr"/>
            <a:r>
              <a:rPr lang="ja-JP" altLang="en-US" sz="1600" dirty="0" smtClean="0">
                <a:solidFill>
                  <a:prstClr val="black"/>
                </a:solidFill>
                <a:latin typeface="HG丸ｺﾞｼｯｸM-PRO"/>
                <a:ea typeface="HG丸ｺﾞｼｯｸM-PRO"/>
              </a:rPr>
              <a:t>１週間</a:t>
            </a:r>
            <a:r>
              <a:rPr lang="ja-JP" altLang="en-US" sz="1600" dirty="0">
                <a:solidFill>
                  <a:prstClr val="black"/>
                </a:solidFill>
                <a:latin typeface="HG丸ｺﾞｼｯｸM-PRO"/>
                <a:ea typeface="HG丸ｺﾞｼｯｸM-PRO"/>
              </a:rPr>
              <a:t>あたり平均して</a:t>
            </a:r>
            <a:r>
              <a:rPr lang="ja-JP" altLang="en-US" sz="1600" dirty="0" smtClean="0">
                <a:solidFill>
                  <a:prstClr val="black"/>
                </a:solidFill>
                <a:latin typeface="HG丸ｺﾞｼｯｸM-PRO"/>
                <a:ea typeface="HG丸ｺﾞｼｯｸM-PRO"/>
              </a:rPr>
              <a:t>何回</a:t>
            </a:r>
            <a:r>
              <a:rPr lang="ja-JP" altLang="en-US" sz="1600" dirty="0">
                <a:solidFill>
                  <a:prstClr val="black"/>
                </a:solidFill>
                <a:latin typeface="HG丸ｺﾞｼｯｸM-PRO"/>
                <a:ea typeface="HG丸ｺﾞｼｯｸM-PRO"/>
              </a:rPr>
              <a:t>になるか</a:t>
            </a:r>
            <a:endParaRPr lang="en-US" altLang="ja-JP" sz="1600" dirty="0" smtClean="0">
              <a:latin typeface="+mj-ea"/>
              <a:ea typeface="+mj-ea"/>
            </a:endParaRPr>
          </a:p>
          <a:p>
            <a:pPr algn="ctr"/>
            <a:endParaRPr lang="ja-JP" altLang="en-US" sz="1600" dirty="0">
              <a:latin typeface="+mj-ea"/>
              <a:ea typeface="+mj-ea"/>
            </a:endParaRPr>
          </a:p>
        </p:txBody>
      </p:sp>
      <p:sp>
        <p:nvSpPr>
          <p:cNvPr id="20" name="正方形/長方形 19"/>
          <p:cNvSpPr/>
          <p:nvPr/>
        </p:nvSpPr>
        <p:spPr>
          <a:xfrm>
            <a:off x="1259632" y="3789040"/>
            <a:ext cx="6912768" cy="936104"/>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lvl="0"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３</a:t>
            </a:r>
            <a:r>
              <a:rPr lang="en-US" altLang="ja-JP" sz="1600" dirty="0" smtClean="0">
                <a:solidFill>
                  <a:prstClr val="black"/>
                </a:solidFill>
                <a:latin typeface="HG丸ｺﾞｼｯｸM-PRO"/>
                <a:ea typeface="HG丸ｺﾞｼｯｸM-PRO"/>
              </a:rPr>
              <a:t>,PB</a:t>
            </a:r>
            <a:r>
              <a:rPr lang="ja-JP" altLang="en-US" sz="1600" dirty="0">
                <a:solidFill>
                  <a:prstClr val="black"/>
                </a:solidFill>
                <a:latin typeface="HG丸ｺﾞｼｯｸM-PRO"/>
                <a:ea typeface="HG丸ｺﾞｼｯｸM-PRO"/>
              </a:rPr>
              <a:t>を</a:t>
            </a:r>
            <a:r>
              <a:rPr lang="ja-JP" altLang="en-US" sz="1600" dirty="0" smtClean="0">
                <a:solidFill>
                  <a:prstClr val="black"/>
                </a:solidFill>
                <a:latin typeface="HG丸ｺﾞｼｯｸM-PRO"/>
                <a:ea typeface="HG丸ｺﾞｼｯｸM-PRO"/>
              </a:rPr>
              <a:t>買う金額は</a:t>
            </a:r>
            <a:r>
              <a:rPr lang="ja-JP" altLang="en-US" sz="1600" dirty="0">
                <a:solidFill>
                  <a:prstClr val="black"/>
                </a:solidFill>
                <a:latin typeface="HG丸ｺﾞｼｯｸM-PRO"/>
                <a:ea typeface="HG丸ｺﾞｼｯｸM-PRO"/>
              </a:rPr>
              <a:t>１週間あたり平均</a:t>
            </a:r>
            <a:r>
              <a:rPr lang="ja-JP" altLang="en-US" sz="1600" dirty="0" smtClean="0">
                <a:solidFill>
                  <a:prstClr val="black"/>
                </a:solidFill>
                <a:latin typeface="HG丸ｺﾞｼｯｸM-PRO"/>
                <a:ea typeface="HG丸ｺﾞｼｯｸM-PRO"/>
              </a:rPr>
              <a:t>して</a:t>
            </a:r>
            <a:r>
              <a:rPr lang="ja-JP" altLang="en-US" sz="1600" dirty="0">
                <a:solidFill>
                  <a:prstClr val="black"/>
                </a:solidFill>
                <a:latin typeface="HG丸ｺﾞｼｯｸM-PRO"/>
                <a:ea typeface="HG丸ｺﾞｼｯｸM-PRO"/>
              </a:rPr>
              <a:t>いくら</a:t>
            </a:r>
            <a:r>
              <a:rPr lang="ja-JP" altLang="en-US" sz="1600" dirty="0" smtClean="0">
                <a:solidFill>
                  <a:prstClr val="black"/>
                </a:solidFill>
                <a:latin typeface="HG丸ｺﾞｼｯｸM-PRO"/>
                <a:ea typeface="HG丸ｺﾞｼｯｸM-PRO"/>
              </a:rPr>
              <a:t>か</a:t>
            </a:r>
            <a:endParaRPr lang="en-US" altLang="ja-JP" sz="1600" dirty="0" smtClean="0">
              <a:solidFill>
                <a:prstClr val="black"/>
              </a:solidFill>
              <a:latin typeface="HG丸ｺﾞｼｯｸM-PRO"/>
              <a:ea typeface="HG丸ｺﾞｼｯｸM-PRO"/>
            </a:endParaRPr>
          </a:p>
          <a:p>
            <a:pPr lvl="0"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６</a:t>
            </a:r>
            <a:r>
              <a:rPr lang="en-US" altLang="ja-JP" sz="1600" dirty="0" smtClean="0">
                <a:solidFill>
                  <a:prstClr val="black"/>
                </a:solidFill>
                <a:latin typeface="HG丸ｺﾞｼｯｸM-PRO"/>
                <a:ea typeface="HG丸ｺﾞｼｯｸM-PRO"/>
              </a:rPr>
              <a:t>,</a:t>
            </a:r>
            <a:r>
              <a:rPr lang="ja-JP" altLang="en-US" sz="1600" dirty="0" smtClean="0">
                <a:solidFill>
                  <a:prstClr val="black"/>
                </a:solidFill>
                <a:latin typeface="HG丸ｺﾞｼｯｸM-PRO"/>
                <a:ea typeface="HG丸ｺﾞｼｯｸM-PRO"/>
              </a:rPr>
              <a:t>高価格の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を含めた全ての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a:t>
            </a:r>
            <a:endParaRPr lang="en-US" altLang="ja-JP" sz="1600" dirty="0" smtClean="0">
              <a:solidFill>
                <a:prstClr val="black"/>
              </a:solidFill>
              <a:latin typeface="HG丸ｺﾞｼｯｸM-PRO"/>
              <a:ea typeface="HG丸ｺﾞｼｯｸM-PRO"/>
            </a:endParaRPr>
          </a:p>
          <a:p>
            <a:pPr lvl="0" algn="ctr"/>
            <a:r>
              <a:rPr lang="ja-JP" altLang="en-US" sz="1600" dirty="0" smtClean="0">
                <a:solidFill>
                  <a:prstClr val="black"/>
                </a:solidFill>
                <a:latin typeface="HG丸ｺﾞｼｯｸM-PRO"/>
                <a:ea typeface="HG丸ｺﾞｼｯｸM-PRO"/>
              </a:rPr>
              <a:t>買う</a:t>
            </a:r>
            <a:r>
              <a:rPr lang="ja-JP" altLang="en-US" sz="1600" dirty="0">
                <a:solidFill>
                  <a:prstClr val="black"/>
                </a:solidFill>
                <a:latin typeface="HG丸ｺﾞｼｯｸM-PRO"/>
                <a:ea typeface="HG丸ｺﾞｼｯｸM-PRO"/>
              </a:rPr>
              <a:t>金額は１週間あたり平均して</a:t>
            </a:r>
            <a:r>
              <a:rPr lang="ja-JP" altLang="en-US" sz="1600" dirty="0" smtClean="0">
                <a:solidFill>
                  <a:prstClr val="black"/>
                </a:solidFill>
                <a:latin typeface="HG丸ｺﾞｼｯｸM-PRO"/>
                <a:ea typeface="HG丸ｺﾞｼｯｸM-PRO"/>
              </a:rPr>
              <a:t>いくらになるか</a:t>
            </a:r>
            <a:endParaRPr lang="en-US" altLang="ja-JP" sz="1600" dirty="0">
              <a:solidFill>
                <a:prstClr val="black"/>
              </a:solidFill>
              <a:latin typeface="HG丸ｺﾞｼｯｸM-PRO"/>
              <a:ea typeface="HG丸ｺﾞｼｯｸM-PRO"/>
            </a:endParaRPr>
          </a:p>
        </p:txBody>
      </p:sp>
    </p:spTree>
    <p:extLst>
      <p:ext uri="{BB962C8B-B14F-4D97-AF65-F5344CB8AC3E}">
        <p14:creationId xmlns="" xmlns:p14="http://schemas.microsoft.com/office/powerpoint/2010/main" val="146255410"/>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コンテンツ プレースホルダ 11"/>
          <p:cNvSpPr>
            <a:spLocks noGrp="1"/>
          </p:cNvSpPr>
          <p:nvPr>
            <p:ph idx="1"/>
          </p:nvPr>
        </p:nvSpPr>
        <p:spPr>
          <a:xfrm>
            <a:off x="457200" y="1506488"/>
            <a:ext cx="8229600" cy="4997152"/>
          </a:xfrm>
        </p:spPr>
        <p:txBody>
          <a:bodyPr>
            <a:normAutofit/>
          </a:bodyPr>
          <a:lstStyle/>
          <a:p>
            <a:pPr>
              <a:buNone/>
            </a:pPr>
            <a:endParaRPr lang="en-US" altLang="ja-JP" sz="2200" dirty="0" smtClean="0"/>
          </a:p>
          <a:p>
            <a:pPr>
              <a:buNone/>
            </a:pPr>
            <a:r>
              <a:rPr lang="ja-JP" altLang="en-US" sz="2200" dirty="0" smtClean="0"/>
              <a:t>　・現在の</a:t>
            </a:r>
            <a:r>
              <a:rPr lang="en-US" altLang="ja-JP" sz="2200" dirty="0" smtClean="0"/>
              <a:t>PB</a:t>
            </a:r>
            <a:r>
              <a:rPr lang="ja-JP" altLang="en-US" sz="2200" dirty="0" smtClean="0"/>
              <a:t>の購買回数と低価格</a:t>
            </a:r>
            <a:r>
              <a:rPr lang="en-US" altLang="ja-JP" sz="2200" dirty="0" smtClean="0"/>
              <a:t>PB</a:t>
            </a:r>
            <a:r>
              <a:rPr lang="ja-JP" altLang="en-US" sz="2200" dirty="0" smtClean="0"/>
              <a:t>の購買回数</a:t>
            </a:r>
            <a:endParaRPr lang="en-US" altLang="ja-JP" sz="2200" dirty="0" smtClean="0"/>
          </a:p>
          <a:p>
            <a:pPr>
              <a:buNone/>
            </a:pPr>
            <a:endParaRPr lang="en-US" altLang="ja-JP" sz="2200" dirty="0" smtClean="0"/>
          </a:p>
          <a:p>
            <a:pPr>
              <a:buNone/>
            </a:pPr>
            <a:endParaRPr lang="en-US" altLang="ja-JP" sz="2200" dirty="0"/>
          </a:p>
          <a:p>
            <a:pPr>
              <a:buNone/>
            </a:pPr>
            <a:r>
              <a:rPr lang="ja-JP" altLang="en-US" sz="2200" dirty="0" smtClean="0"/>
              <a:t>　・現在の</a:t>
            </a:r>
            <a:r>
              <a:rPr lang="en-US" altLang="ja-JP" sz="2200" dirty="0" smtClean="0"/>
              <a:t>PB</a:t>
            </a:r>
            <a:r>
              <a:rPr lang="ja-JP" altLang="en-US" sz="2200" dirty="0" smtClean="0"/>
              <a:t>の購買金額と低価格の</a:t>
            </a:r>
            <a:r>
              <a:rPr lang="en-US" altLang="ja-JP" sz="2200" dirty="0" smtClean="0"/>
              <a:t>PB</a:t>
            </a:r>
            <a:r>
              <a:rPr lang="ja-JP" altLang="en-US" sz="2200" dirty="0" smtClean="0"/>
              <a:t>の購買金額</a:t>
            </a:r>
            <a:endParaRPr lang="en-US" altLang="ja-JP" sz="2200" dirty="0" smtClean="0"/>
          </a:p>
          <a:p>
            <a:pPr>
              <a:buNone/>
            </a:pPr>
            <a:endParaRPr lang="en-US" altLang="ja-JP" sz="2200" dirty="0" smtClean="0"/>
          </a:p>
          <a:p>
            <a:pPr>
              <a:buNone/>
            </a:pPr>
            <a:r>
              <a:rPr lang="ja-JP" altLang="en-US" sz="2200" dirty="0" smtClean="0"/>
              <a:t>　</a:t>
            </a:r>
            <a:endParaRPr lang="en-US" altLang="ja-JP" sz="22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61</a:t>
            </a:fld>
            <a:endParaRPr kumimoji="1" lang="ja-JP" altLang="en-US" dirty="0"/>
          </a:p>
        </p:txBody>
      </p:sp>
      <p:sp>
        <p:nvSpPr>
          <p:cNvPr id="15" name="タイトル 1"/>
          <p:cNvSpPr>
            <a:spLocks noGrp="1"/>
          </p:cNvSpPr>
          <p:nvPr>
            <p:ph type="title"/>
          </p:nvPr>
        </p:nvSpPr>
        <p:spPr>
          <a:xfrm>
            <a:off x="467544" y="0"/>
            <a:ext cx="8676456" cy="980728"/>
          </a:xfrm>
        </p:spPr>
        <p:txBody>
          <a:bodyPr/>
          <a:lstStyle/>
          <a:p>
            <a:endParaRPr kumimoji="1" lang="ja-JP" altLang="en-US" dirty="0">
              <a:latin typeface="HG丸ｺﾞｼｯｸM-PRO" pitchFamily="50" charset="-128"/>
              <a:ea typeface="HG丸ｺﾞｼｯｸM-PRO" pitchFamily="50" charset="-128"/>
            </a:endParaRPr>
          </a:p>
        </p:txBody>
      </p:sp>
      <p:sp>
        <p:nvSpPr>
          <p:cNvPr id="14" name="正方形/長方形 13"/>
          <p:cNvSpPr/>
          <p:nvPr/>
        </p:nvSpPr>
        <p:spPr>
          <a:xfrm>
            <a:off x="1331640" y="2348880"/>
            <a:ext cx="6768752" cy="792088"/>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en-US" altLang="ja-JP" sz="1600" dirty="0" smtClean="0">
              <a:latin typeface="+mj-ea"/>
              <a:ea typeface="+mj-ea"/>
            </a:endParaRPr>
          </a:p>
          <a:p>
            <a:pPr algn="ctr"/>
            <a:r>
              <a:rPr lang="en-US" altLang="ja-JP" sz="1600" dirty="0" smtClean="0">
                <a:latin typeface="+mj-ea"/>
                <a:ea typeface="+mj-ea"/>
              </a:rPr>
              <a:t>Q</a:t>
            </a:r>
            <a:r>
              <a:rPr lang="ja-JP" altLang="en-US" sz="1600" dirty="0" smtClean="0">
                <a:latin typeface="+mj-ea"/>
                <a:ea typeface="+mj-ea"/>
              </a:rPr>
              <a:t>２</a:t>
            </a:r>
            <a:r>
              <a:rPr lang="en-US" altLang="ja-JP" sz="1600" dirty="0" smtClean="0">
                <a:latin typeface="+mj-ea"/>
                <a:ea typeface="+mj-ea"/>
              </a:rPr>
              <a:t>,PB</a:t>
            </a:r>
            <a:r>
              <a:rPr lang="ja-JP" altLang="en-US" sz="1600" dirty="0" smtClean="0">
                <a:latin typeface="+mj-ea"/>
                <a:ea typeface="+mj-ea"/>
              </a:rPr>
              <a:t>を買う回数は１週間あたり平均して何回か</a:t>
            </a:r>
            <a:endParaRPr lang="en-US" altLang="ja-JP" sz="1600" dirty="0" smtClean="0">
              <a:latin typeface="+mj-ea"/>
              <a:ea typeface="+mj-ea"/>
            </a:endParaRPr>
          </a:p>
          <a:p>
            <a:pPr lvl="0"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８</a:t>
            </a:r>
            <a:r>
              <a:rPr lang="en-US" altLang="ja-JP" sz="1600" dirty="0" smtClean="0">
                <a:solidFill>
                  <a:prstClr val="black"/>
                </a:solidFill>
                <a:latin typeface="HG丸ｺﾞｼｯｸM-PRO"/>
                <a:ea typeface="HG丸ｺﾞｼｯｸM-PRO"/>
              </a:rPr>
              <a:t>,</a:t>
            </a:r>
            <a:r>
              <a:rPr lang="ja-JP" altLang="en-US" sz="1600" dirty="0" smtClean="0">
                <a:solidFill>
                  <a:prstClr val="black"/>
                </a:solidFill>
                <a:latin typeface="HG丸ｺﾞｼｯｸM-PRO"/>
                <a:ea typeface="HG丸ｺﾞｼｯｸM-PRO"/>
              </a:rPr>
              <a:t>低価格の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を含めた全ての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を買う</a:t>
            </a:r>
            <a:r>
              <a:rPr lang="ja-JP" altLang="en-US" sz="1600" dirty="0">
                <a:solidFill>
                  <a:prstClr val="black"/>
                </a:solidFill>
                <a:latin typeface="HG丸ｺﾞｼｯｸM-PRO"/>
                <a:ea typeface="HG丸ｺﾞｼｯｸM-PRO"/>
              </a:rPr>
              <a:t>回数</a:t>
            </a:r>
            <a:r>
              <a:rPr lang="ja-JP" altLang="en-US" sz="1600" dirty="0" smtClean="0">
                <a:solidFill>
                  <a:prstClr val="black"/>
                </a:solidFill>
                <a:latin typeface="HG丸ｺﾞｼｯｸM-PRO"/>
                <a:ea typeface="HG丸ｺﾞｼｯｸM-PRO"/>
              </a:rPr>
              <a:t>は</a:t>
            </a:r>
            <a:endParaRPr lang="en-US" altLang="ja-JP" sz="1600" dirty="0" smtClean="0">
              <a:solidFill>
                <a:prstClr val="black"/>
              </a:solidFill>
              <a:latin typeface="HG丸ｺﾞｼｯｸM-PRO"/>
              <a:ea typeface="HG丸ｺﾞｼｯｸM-PRO"/>
            </a:endParaRPr>
          </a:p>
          <a:p>
            <a:pPr lvl="0" algn="ctr"/>
            <a:r>
              <a:rPr lang="ja-JP" altLang="en-US" sz="1600" dirty="0" smtClean="0">
                <a:solidFill>
                  <a:prstClr val="black"/>
                </a:solidFill>
                <a:latin typeface="HG丸ｺﾞｼｯｸM-PRO"/>
                <a:ea typeface="HG丸ｺﾞｼｯｸM-PRO"/>
              </a:rPr>
              <a:t>１週間</a:t>
            </a:r>
            <a:r>
              <a:rPr lang="ja-JP" altLang="en-US" sz="1600" dirty="0">
                <a:solidFill>
                  <a:prstClr val="black"/>
                </a:solidFill>
                <a:latin typeface="HG丸ｺﾞｼｯｸM-PRO"/>
                <a:ea typeface="HG丸ｺﾞｼｯｸM-PRO"/>
              </a:rPr>
              <a:t>あたり平均して</a:t>
            </a:r>
            <a:r>
              <a:rPr lang="ja-JP" altLang="en-US" sz="1600" dirty="0" smtClean="0">
                <a:solidFill>
                  <a:prstClr val="black"/>
                </a:solidFill>
                <a:latin typeface="HG丸ｺﾞｼｯｸM-PRO"/>
                <a:ea typeface="HG丸ｺﾞｼｯｸM-PRO"/>
              </a:rPr>
              <a:t>何回</a:t>
            </a:r>
            <a:r>
              <a:rPr lang="ja-JP" altLang="en-US" sz="1600" dirty="0">
                <a:solidFill>
                  <a:prstClr val="black"/>
                </a:solidFill>
                <a:latin typeface="HG丸ｺﾞｼｯｸM-PRO"/>
                <a:ea typeface="HG丸ｺﾞｼｯｸM-PRO"/>
              </a:rPr>
              <a:t>になるか</a:t>
            </a:r>
            <a:endParaRPr lang="en-US" altLang="ja-JP" sz="1600" dirty="0" smtClean="0">
              <a:latin typeface="+mj-ea"/>
              <a:ea typeface="+mj-ea"/>
            </a:endParaRPr>
          </a:p>
          <a:p>
            <a:pPr algn="ctr"/>
            <a:endParaRPr lang="ja-JP" altLang="en-US" sz="1600" dirty="0">
              <a:latin typeface="+mj-ea"/>
              <a:ea typeface="+mj-ea"/>
            </a:endParaRPr>
          </a:p>
        </p:txBody>
      </p:sp>
      <p:sp>
        <p:nvSpPr>
          <p:cNvPr id="16" name="正方形/長方形 15"/>
          <p:cNvSpPr/>
          <p:nvPr/>
        </p:nvSpPr>
        <p:spPr>
          <a:xfrm>
            <a:off x="1331640" y="3573016"/>
            <a:ext cx="6768752" cy="864096"/>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lvl="0"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３</a:t>
            </a:r>
            <a:r>
              <a:rPr lang="en-US" altLang="ja-JP" sz="1600" dirty="0" smtClean="0">
                <a:solidFill>
                  <a:prstClr val="black"/>
                </a:solidFill>
                <a:latin typeface="HG丸ｺﾞｼｯｸM-PRO"/>
                <a:ea typeface="HG丸ｺﾞｼｯｸM-PRO"/>
              </a:rPr>
              <a:t>,PB</a:t>
            </a:r>
            <a:r>
              <a:rPr lang="ja-JP" altLang="en-US" sz="1600" dirty="0">
                <a:solidFill>
                  <a:prstClr val="black"/>
                </a:solidFill>
                <a:latin typeface="HG丸ｺﾞｼｯｸM-PRO"/>
                <a:ea typeface="HG丸ｺﾞｼｯｸM-PRO"/>
              </a:rPr>
              <a:t>を</a:t>
            </a:r>
            <a:r>
              <a:rPr lang="ja-JP" altLang="en-US" sz="1600" dirty="0" smtClean="0">
                <a:solidFill>
                  <a:prstClr val="black"/>
                </a:solidFill>
                <a:latin typeface="HG丸ｺﾞｼｯｸM-PRO"/>
                <a:ea typeface="HG丸ｺﾞｼｯｸM-PRO"/>
              </a:rPr>
              <a:t>買う金額は</a:t>
            </a:r>
            <a:r>
              <a:rPr lang="ja-JP" altLang="en-US" sz="1600" dirty="0">
                <a:solidFill>
                  <a:prstClr val="black"/>
                </a:solidFill>
                <a:latin typeface="HG丸ｺﾞｼｯｸM-PRO"/>
                <a:ea typeface="HG丸ｺﾞｼｯｸM-PRO"/>
              </a:rPr>
              <a:t>１週間あたり平均</a:t>
            </a:r>
            <a:r>
              <a:rPr lang="ja-JP" altLang="en-US" sz="1600" dirty="0" smtClean="0">
                <a:solidFill>
                  <a:prstClr val="black"/>
                </a:solidFill>
                <a:latin typeface="HG丸ｺﾞｼｯｸM-PRO"/>
                <a:ea typeface="HG丸ｺﾞｼｯｸM-PRO"/>
              </a:rPr>
              <a:t>して</a:t>
            </a:r>
            <a:r>
              <a:rPr lang="ja-JP" altLang="en-US" sz="1600" dirty="0">
                <a:solidFill>
                  <a:prstClr val="black"/>
                </a:solidFill>
                <a:latin typeface="HG丸ｺﾞｼｯｸM-PRO"/>
                <a:ea typeface="HG丸ｺﾞｼｯｸM-PRO"/>
              </a:rPr>
              <a:t>いくら</a:t>
            </a:r>
            <a:r>
              <a:rPr lang="ja-JP" altLang="en-US" sz="1600" dirty="0" smtClean="0">
                <a:solidFill>
                  <a:prstClr val="black"/>
                </a:solidFill>
                <a:latin typeface="HG丸ｺﾞｼｯｸM-PRO"/>
                <a:ea typeface="HG丸ｺﾞｼｯｸM-PRO"/>
              </a:rPr>
              <a:t>か</a:t>
            </a:r>
            <a:endParaRPr lang="en-US" altLang="ja-JP" sz="1600" dirty="0" smtClean="0">
              <a:solidFill>
                <a:prstClr val="black"/>
              </a:solidFill>
              <a:latin typeface="HG丸ｺﾞｼｯｸM-PRO"/>
              <a:ea typeface="HG丸ｺﾞｼｯｸM-PRO"/>
            </a:endParaRPr>
          </a:p>
          <a:p>
            <a:pPr algn="ctr"/>
            <a:r>
              <a:rPr lang="en-US" altLang="ja-JP" sz="1600" dirty="0" smtClean="0">
                <a:solidFill>
                  <a:prstClr val="black"/>
                </a:solidFill>
                <a:latin typeface="HG丸ｺﾞｼｯｸM-PRO"/>
                <a:ea typeface="HG丸ｺﾞｼｯｸM-PRO"/>
              </a:rPr>
              <a:t>Q</a:t>
            </a:r>
            <a:r>
              <a:rPr lang="ja-JP" altLang="en-US" sz="1600" dirty="0" smtClean="0">
                <a:solidFill>
                  <a:prstClr val="black"/>
                </a:solidFill>
                <a:latin typeface="HG丸ｺﾞｼｯｸM-PRO"/>
                <a:ea typeface="HG丸ｺﾞｼｯｸM-PRO"/>
              </a:rPr>
              <a:t>９</a:t>
            </a:r>
            <a:r>
              <a:rPr lang="en-US" altLang="ja-JP" sz="1600" dirty="0" smtClean="0">
                <a:solidFill>
                  <a:prstClr val="black"/>
                </a:solidFill>
                <a:latin typeface="HG丸ｺﾞｼｯｸM-PRO"/>
                <a:ea typeface="HG丸ｺﾞｼｯｸM-PRO"/>
              </a:rPr>
              <a:t>,</a:t>
            </a:r>
            <a:r>
              <a:rPr lang="ja-JP" altLang="en-US" sz="1600" dirty="0" smtClean="0">
                <a:solidFill>
                  <a:prstClr val="black"/>
                </a:solidFill>
                <a:latin typeface="HG丸ｺﾞｼｯｸM-PRO"/>
                <a:ea typeface="HG丸ｺﾞｼｯｸM-PRO"/>
              </a:rPr>
              <a:t>低価格の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を含めて全ての</a:t>
            </a:r>
            <a:r>
              <a:rPr lang="en-US" altLang="ja-JP" sz="1600" dirty="0" smtClean="0">
                <a:solidFill>
                  <a:prstClr val="black"/>
                </a:solidFill>
                <a:latin typeface="HG丸ｺﾞｼｯｸM-PRO"/>
                <a:ea typeface="HG丸ｺﾞｼｯｸM-PRO"/>
              </a:rPr>
              <a:t>PB</a:t>
            </a:r>
            <a:r>
              <a:rPr lang="ja-JP" altLang="en-US" sz="1600" dirty="0" smtClean="0">
                <a:solidFill>
                  <a:prstClr val="black"/>
                </a:solidFill>
                <a:latin typeface="HG丸ｺﾞｼｯｸM-PRO"/>
                <a:ea typeface="HG丸ｺﾞｼｯｸM-PRO"/>
              </a:rPr>
              <a:t>を買う金額は</a:t>
            </a:r>
            <a:endParaRPr lang="en-US" altLang="ja-JP" sz="1600" dirty="0" smtClean="0">
              <a:solidFill>
                <a:prstClr val="black"/>
              </a:solidFill>
              <a:latin typeface="HG丸ｺﾞｼｯｸM-PRO"/>
              <a:ea typeface="HG丸ｺﾞｼｯｸM-PRO"/>
            </a:endParaRPr>
          </a:p>
          <a:p>
            <a:pPr algn="ctr"/>
            <a:r>
              <a:rPr lang="ja-JP" altLang="en-US" sz="1600" dirty="0" smtClean="0">
                <a:solidFill>
                  <a:prstClr val="black"/>
                </a:solidFill>
                <a:latin typeface="HG丸ｺﾞｼｯｸM-PRO"/>
                <a:ea typeface="HG丸ｺﾞｼｯｸM-PRO"/>
              </a:rPr>
              <a:t>１週間</a:t>
            </a:r>
            <a:r>
              <a:rPr lang="ja-JP" altLang="en-US" sz="1600" dirty="0">
                <a:solidFill>
                  <a:prstClr val="black"/>
                </a:solidFill>
                <a:latin typeface="HG丸ｺﾞｼｯｸM-PRO"/>
                <a:ea typeface="HG丸ｺﾞｼｯｸM-PRO"/>
              </a:rPr>
              <a:t>あたり平均して</a:t>
            </a:r>
            <a:r>
              <a:rPr lang="ja-JP" altLang="en-US" sz="1600" dirty="0" smtClean="0">
                <a:solidFill>
                  <a:prstClr val="black"/>
                </a:solidFill>
                <a:latin typeface="HG丸ｺﾞｼｯｸM-PRO"/>
                <a:ea typeface="HG丸ｺﾞｼｯｸM-PRO"/>
              </a:rPr>
              <a:t>いくら</a:t>
            </a:r>
            <a:r>
              <a:rPr lang="ja-JP" altLang="en-US" sz="1600" dirty="0">
                <a:solidFill>
                  <a:prstClr val="black"/>
                </a:solidFill>
                <a:latin typeface="HG丸ｺﾞｼｯｸM-PRO"/>
                <a:ea typeface="HG丸ｺﾞｼｯｸM-PRO"/>
              </a:rPr>
              <a:t>になるか</a:t>
            </a:r>
            <a:endParaRPr lang="en-US" altLang="ja-JP" sz="1600" dirty="0">
              <a:solidFill>
                <a:prstClr val="black"/>
              </a:solidFill>
              <a:latin typeface="HG丸ｺﾞｼｯｸM-PRO"/>
              <a:ea typeface="HG丸ｺﾞｼｯｸM-PRO"/>
            </a:endParaRPr>
          </a:p>
        </p:txBody>
      </p:sp>
      <p:sp>
        <p:nvSpPr>
          <p:cNvPr id="18" name="テキスト ボックス 17"/>
          <p:cNvSpPr txBox="1"/>
          <p:nvPr/>
        </p:nvSpPr>
        <p:spPr>
          <a:xfrm>
            <a:off x="1475656" y="5487615"/>
            <a:ext cx="6955750" cy="461665"/>
          </a:xfrm>
          <a:prstGeom prst="rect">
            <a:avLst/>
          </a:prstGeom>
          <a:noFill/>
        </p:spPr>
        <p:txBody>
          <a:bodyPr wrap="none" rtlCol="0">
            <a:spAutoFit/>
          </a:bodyPr>
          <a:lstStyle/>
          <a:p>
            <a:r>
              <a:rPr kumimoji="1" lang="ja-JP" altLang="en-US" sz="2400" dirty="0" smtClean="0"/>
              <a:t>上記項目を</a:t>
            </a:r>
            <a:r>
              <a:rPr lang="ja-JP" altLang="en-US" sz="2400" dirty="0" smtClean="0"/>
              <a:t>対応のある</a:t>
            </a:r>
            <a:r>
              <a:rPr lang="ja-JP" altLang="en-US" sz="2400" dirty="0" err="1" smtClean="0"/>
              <a:t>ｔ</a:t>
            </a:r>
            <a:r>
              <a:rPr lang="ja-JP" altLang="en-US" sz="2400" dirty="0" smtClean="0"/>
              <a:t>検定</a:t>
            </a:r>
            <a:r>
              <a:rPr kumimoji="1" lang="ja-JP" altLang="en-US" sz="2400" dirty="0" smtClean="0"/>
              <a:t>を用いて検証を行う</a:t>
            </a:r>
            <a:endParaRPr kumimoji="1" lang="ja-JP" altLang="en-US" sz="2400" dirty="0"/>
          </a:p>
        </p:txBody>
      </p:sp>
    </p:spTree>
    <p:extLst>
      <p:ext uri="{BB962C8B-B14F-4D97-AF65-F5344CB8AC3E}">
        <p14:creationId xmlns="" xmlns:p14="http://schemas.microsoft.com/office/powerpoint/2010/main" val="146255410"/>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8100392" y="2204864"/>
            <a:ext cx="648072" cy="648072"/>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角丸四角形 4"/>
          <p:cNvSpPr/>
          <p:nvPr/>
        </p:nvSpPr>
        <p:spPr>
          <a:xfrm>
            <a:off x="971600" y="2204864"/>
            <a:ext cx="1440160" cy="849421"/>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角丸四角形 1"/>
          <p:cNvSpPr/>
          <p:nvPr/>
        </p:nvSpPr>
        <p:spPr>
          <a:xfrm>
            <a:off x="7541716" y="3741135"/>
            <a:ext cx="846708" cy="645277"/>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　系</a:t>
            </a:r>
            <a:r>
              <a:rPr kumimoji="1" lang="en-US" altLang="ja-JP" dirty="0" smtClean="0">
                <a:latin typeface="HG丸ｺﾞｼｯｸM-PRO" pitchFamily="50" charset="-128"/>
                <a:ea typeface="HG丸ｺﾞｼｯｸM-PRO" pitchFamily="50" charset="-128"/>
              </a:rPr>
              <a:t>2</a:t>
            </a:r>
            <a:endParaRPr kumimoji="1" lang="ja-JP" altLang="en-US" dirty="0">
              <a:latin typeface="HG丸ｺﾞｼｯｸM-PRO" pitchFamily="50" charset="-128"/>
              <a:ea typeface="HG丸ｺﾞｼｯｸM-PRO" pitchFamily="50" charset="-128"/>
            </a:endParaRPr>
          </a:p>
        </p:txBody>
      </p:sp>
      <p:sp>
        <p:nvSpPr>
          <p:cNvPr id="23" name="日付プレースホルダ 22"/>
          <p:cNvSpPr>
            <a:spLocks noGrp="1"/>
          </p:cNvSpPr>
          <p:nvPr>
            <p:ph type="dt" sz="half" idx="10"/>
          </p:nvPr>
        </p:nvSpPr>
        <p:spPr/>
        <p:txBody>
          <a:bodyPr/>
          <a:lstStyle/>
          <a:p>
            <a:fld id="{B2AE9EAE-A411-4914-B322-C1000B0A931E}"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62</a:t>
            </a:fld>
            <a:endParaRPr kumimoji="1" lang="ja-JP" altLang="en-US" dirty="0"/>
          </a:p>
        </p:txBody>
      </p:sp>
      <p:sp>
        <p:nvSpPr>
          <p:cNvPr id="3" name="正方形/長方形 2"/>
          <p:cNvSpPr/>
          <p:nvPr/>
        </p:nvSpPr>
        <p:spPr>
          <a:xfrm>
            <a:off x="1763688" y="4653136"/>
            <a:ext cx="5832648" cy="1800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000" dirty="0" smtClean="0">
                <a:latin typeface="+mj-ea"/>
                <a:ea typeface="+mj-ea"/>
              </a:rPr>
              <a:t>高価格</a:t>
            </a:r>
            <a:r>
              <a:rPr lang="ja-JP" altLang="en-US" sz="2000" dirty="0" smtClean="0">
                <a:latin typeface="+mj-ea"/>
                <a:ea typeface="+mj-ea"/>
              </a:rPr>
              <a:t>の</a:t>
            </a:r>
            <a:r>
              <a:rPr lang="en-US" altLang="ja-JP" sz="2000" dirty="0" smtClean="0">
                <a:latin typeface="+mj-ea"/>
                <a:ea typeface="+mj-ea"/>
              </a:rPr>
              <a:t>PB</a:t>
            </a:r>
            <a:r>
              <a:rPr lang="ja-JP" altLang="en-US" sz="2000" dirty="0" smtClean="0">
                <a:latin typeface="+mj-ea"/>
                <a:ea typeface="+mj-ea"/>
              </a:rPr>
              <a:t>のラインアップが増加しても、</a:t>
            </a:r>
            <a:endParaRPr lang="en-US" altLang="ja-JP" sz="2000" dirty="0" smtClean="0">
              <a:latin typeface="+mj-ea"/>
              <a:ea typeface="+mj-ea"/>
            </a:endParaRPr>
          </a:p>
          <a:p>
            <a:pPr algn="ctr"/>
            <a:r>
              <a:rPr lang="ja-JP" altLang="en-US" sz="2000" dirty="0" smtClean="0">
                <a:latin typeface="+mj-ea"/>
                <a:ea typeface="+mj-ea"/>
              </a:rPr>
              <a:t>購買回数・金額の増加など</a:t>
            </a:r>
            <a:endParaRPr lang="en-US" altLang="ja-JP" sz="2000" dirty="0" smtClean="0">
              <a:latin typeface="+mj-ea"/>
              <a:ea typeface="+mj-ea"/>
            </a:endParaRPr>
          </a:p>
          <a:p>
            <a:pPr algn="ctr"/>
            <a:r>
              <a:rPr lang="ja-JP" altLang="en-US" sz="2000" dirty="0" smtClean="0">
                <a:solidFill>
                  <a:srgbClr val="FF0000"/>
                </a:solidFill>
                <a:latin typeface="+mj-ea"/>
                <a:ea typeface="+mj-ea"/>
              </a:rPr>
              <a:t>行動的ロイヤルティの向上は促されにくい</a:t>
            </a:r>
            <a:r>
              <a:rPr lang="ja-JP" altLang="en-US" sz="2000" dirty="0" smtClean="0">
                <a:latin typeface="+mj-ea"/>
                <a:ea typeface="+mj-ea"/>
              </a:rPr>
              <a:t>。</a:t>
            </a:r>
            <a:endParaRPr kumimoji="1" lang="ja-JP" altLang="en-US" sz="2000" dirty="0">
              <a:latin typeface="+mj-ea"/>
              <a:ea typeface="+mj-ea"/>
            </a:endParaRPr>
          </a:p>
        </p:txBody>
      </p:sp>
      <p:pic>
        <p:nvPicPr>
          <p:cNvPr id="5122" name="Picture 2"/>
          <p:cNvPicPr>
            <a:picLocks noChangeAspect="1" noChangeArrowheads="1"/>
          </p:cNvPicPr>
          <p:nvPr/>
        </p:nvPicPr>
        <p:blipFill>
          <a:blip r:embed="rId3" cstate="print"/>
          <a:srcRect/>
          <a:stretch>
            <a:fillRect/>
          </a:stretch>
        </p:blipFill>
        <p:spPr bwMode="auto">
          <a:xfrm>
            <a:off x="460551" y="1748880"/>
            <a:ext cx="4139952" cy="1305405"/>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cstate="print"/>
          <a:srcRect/>
          <a:stretch>
            <a:fillRect/>
          </a:stretch>
        </p:blipFill>
        <p:spPr bwMode="auto">
          <a:xfrm>
            <a:off x="4716016" y="1931507"/>
            <a:ext cx="4104456" cy="993437"/>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cstate="print"/>
          <a:srcRect/>
          <a:stretch>
            <a:fillRect/>
          </a:stretch>
        </p:blipFill>
        <p:spPr bwMode="auto">
          <a:xfrm>
            <a:off x="1135302" y="3140967"/>
            <a:ext cx="7325130" cy="1303365"/>
          </a:xfrm>
          <a:prstGeom prst="rect">
            <a:avLst/>
          </a:prstGeom>
          <a:noFill/>
          <a:ln w="9525">
            <a:noFill/>
            <a:miter lim="800000"/>
            <a:headEnd/>
            <a:tailEnd/>
          </a:ln>
          <a:effectLst/>
        </p:spPr>
      </p:pic>
      <p:pic>
        <p:nvPicPr>
          <p:cNvPr id="16" name="Picture 2" descr="C:\Documents and Settings\bc1000795\Local Settings\Temporary Internet Files\Content.IE5\9C43WGEA\MC900423577[1].wmf"/>
          <p:cNvPicPr>
            <a:picLocks noChangeAspect="1" noChangeArrowheads="1"/>
          </p:cNvPicPr>
          <p:nvPr/>
        </p:nvPicPr>
        <p:blipFill>
          <a:blip r:embed="rId6" cstate="print"/>
          <a:srcRect/>
          <a:stretch>
            <a:fillRect/>
          </a:stretch>
        </p:blipFill>
        <p:spPr bwMode="auto">
          <a:xfrm>
            <a:off x="1763688" y="116632"/>
            <a:ext cx="576064" cy="806247"/>
          </a:xfrm>
          <a:prstGeom prst="rect">
            <a:avLst/>
          </a:prstGeom>
          <a:noFill/>
        </p:spPr>
      </p:pic>
    </p:spTree>
    <p:extLst>
      <p:ext uri="{BB962C8B-B14F-4D97-AF65-F5344CB8AC3E}">
        <p14:creationId xmlns="" xmlns:p14="http://schemas.microsoft.com/office/powerpoint/2010/main" val="1224788468"/>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7490053" y="3573016"/>
            <a:ext cx="898371" cy="720080"/>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角丸四角形 4"/>
          <p:cNvSpPr/>
          <p:nvPr/>
        </p:nvSpPr>
        <p:spPr>
          <a:xfrm>
            <a:off x="8172400" y="2180458"/>
            <a:ext cx="648072" cy="600298"/>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角丸四角形 1"/>
          <p:cNvSpPr/>
          <p:nvPr/>
        </p:nvSpPr>
        <p:spPr>
          <a:xfrm>
            <a:off x="971600" y="2204864"/>
            <a:ext cx="1450687" cy="766602"/>
          </a:xfrm>
          <a:prstGeom prst="round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　系</a:t>
            </a:r>
            <a:r>
              <a:rPr kumimoji="1" lang="en-US" altLang="ja-JP" dirty="0" smtClean="0">
                <a:latin typeface="HG丸ｺﾞｼｯｸM-PRO" pitchFamily="50" charset="-128"/>
                <a:ea typeface="HG丸ｺﾞｼｯｸM-PRO" pitchFamily="50" charset="-128"/>
              </a:rPr>
              <a:t>2</a:t>
            </a:r>
            <a:endParaRPr kumimoji="1" lang="ja-JP" altLang="en-US" dirty="0">
              <a:latin typeface="HG丸ｺﾞｼｯｸM-PRO" pitchFamily="50" charset="-128"/>
              <a:ea typeface="HG丸ｺﾞｼｯｸM-PRO" pitchFamily="50" charset="-128"/>
            </a:endParaRPr>
          </a:p>
        </p:txBody>
      </p:sp>
      <p:sp>
        <p:nvSpPr>
          <p:cNvPr id="23" name="日付プレースホルダ 22"/>
          <p:cNvSpPr>
            <a:spLocks noGrp="1"/>
          </p:cNvSpPr>
          <p:nvPr>
            <p:ph type="dt" sz="half" idx="10"/>
          </p:nvPr>
        </p:nvSpPr>
        <p:spPr/>
        <p:txBody>
          <a:bodyPr/>
          <a:lstStyle/>
          <a:p>
            <a:fld id="{B2AE9EAE-A411-4914-B322-C1000B0A931E}" type="datetime1">
              <a:rPr kumimoji="1" lang="ja-JP" altLang="en-US" smtClean="0"/>
              <a:pPr/>
              <a:t>2012/12/18</a:t>
            </a:fld>
            <a:endParaRPr kumimoji="1" lang="ja-JP" altLang="en-US" dirty="0"/>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63</a:t>
            </a:fld>
            <a:endParaRPr kumimoji="1" lang="ja-JP" altLang="en-US" dirty="0"/>
          </a:p>
        </p:txBody>
      </p:sp>
      <p:sp>
        <p:nvSpPr>
          <p:cNvPr id="3" name="正方形/長方形 2"/>
          <p:cNvSpPr/>
          <p:nvPr/>
        </p:nvSpPr>
        <p:spPr>
          <a:xfrm>
            <a:off x="1729413" y="4653136"/>
            <a:ext cx="5760640" cy="1800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1400" dirty="0" smtClean="0">
                <a:solidFill>
                  <a:prstClr val="black"/>
                </a:solidFill>
              </a:rPr>
              <a:t>有意水準１％以下なので、帰無仮説は棄却される。</a:t>
            </a:r>
            <a:endParaRPr lang="en-US" altLang="ja-JP" sz="1400" dirty="0" smtClean="0">
              <a:solidFill>
                <a:prstClr val="black"/>
              </a:solidFill>
            </a:endParaRPr>
          </a:p>
          <a:p>
            <a:pPr algn="ctr"/>
            <a:endParaRPr lang="en-US" altLang="ja-JP" sz="1200" dirty="0" smtClean="0">
              <a:solidFill>
                <a:prstClr val="black"/>
              </a:solidFill>
            </a:endParaRPr>
          </a:p>
          <a:p>
            <a:pPr algn="ctr"/>
            <a:r>
              <a:rPr lang="ja-JP" altLang="en-US" sz="2000" dirty="0" smtClean="0">
                <a:latin typeface="+mj-ea"/>
                <a:ea typeface="+mj-ea"/>
              </a:rPr>
              <a:t>低価格の</a:t>
            </a:r>
            <a:r>
              <a:rPr lang="en-US" altLang="ja-JP" sz="2000" dirty="0" smtClean="0">
                <a:latin typeface="+mj-ea"/>
                <a:ea typeface="+mj-ea"/>
              </a:rPr>
              <a:t>PB</a:t>
            </a:r>
            <a:r>
              <a:rPr lang="ja-JP" altLang="en-US" sz="2000" dirty="0" smtClean="0">
                <a:latin typeface="+mj-ea"/>
                <a:ea typeface="+mj-ea"/>
              </a:rPr>
              <a:t>のラインアップが増加すると、</a:t>
            </a:r>
            <a:endParaRPr lang="en-US" altLang="ja-JP" sz="2000" dirty="0" smtClean="0">
              <a:latin typeface="+mj-ea"/>
              <a:ea typeface="+mj-ea"/>
            </a:endParaRPr>
          </a:p>
          <a:p>
            <a:pPr algn="ctr"/>
            <a:r>
              <a:rPr lang="ja-JP" altLang="en-US" sz="2000" dirty="0" smtClean="0">
                <a:latin typeface="+mj-ea"/>
                <a:ea typeface="+mj-ea"/>
              </a:rPr>
              <a:t>購買回数・金額の増加など</a:t>
            </a:r>
            <a:endParaRPr lang="en-US" altLang="ja-JP" sz="2000" dirty="0" smtClean="0">
              <a:latin typeface="+mj-ea"/>
              <a:ea typeface="+mj-ea"/>
            </a:endParaRPr>
          </a:p>
          <a:p>
            <a:pPr algn="ctr"/>
            <a:r>
              <a:rPr lang="ja-JP" altLang="en-US" sz="2000" dirty="0" smtClean="0">
                <a:solidFill>
                  <a:srgbClr val="FF0000"/>
                </a:solidFill>
                <a:latin typeface="+mj-ea"/>
                <a:ea typeface="+mj-ea"/>
              </a:rPr>
              <a:t>行動的ロイヤルティの向上は促される</a:t>
            </a:r>
            <a:r>
              <a:rPr lang="ja-JP" altLang="en-US" dirty="0" smtClean="0">
                <a:solidFill>
                  <a:schemeClr val="tx1"/>
                </a:solidFill>
              </a:rPr>
              <a:t>。</a:t>
            </a:r>
            <a:endParaRPr lang="en-US" altLang="ja-JP" dirty="0">
              <a:solidFill>
                <a:schemeClr val="tx1"/>
              </a:solidFill>
            </a:endParaRPr>
          </a:p>
        </p:txBody>
      </p:sp>
      <p:pic>
        <p:nvPicPr>
          <p:cNvPr id="6146" name="Picture 2"/>
          <p:cNvPicPr>
            <a:picLocks noChangeAspect="1" noChangeArrowheads="1"/>
          </p:cNvPicPr>
          <p:nvPr/>
        </p:nvPicPr>
        <p:blipFill>
          <a:blip r:embed="rId3" cstate="print"/>
          <a:srcRect/>
          <a:stretch>
            <a:fillRect/>
          </a:stretch>
        </p:blipFill>
        <p:spPr bwMode="auto">
          <a:xfrm>
            <a:off x="467544" y="1726294"/>
            <a:ext cx="4104456" cy="1270658"/>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cstate="print"/>
          <a:srcRect/>
          <a:stretch>
            <a:fillRect/>
          </a:stretch>
        </p:blipFill>
        <p:spPr bwMode="auto">
          <a:xfrm>
            <a:off x="4700301" y="1938387"/>
            <a:ext cx="4190845" cy="914549"/>
          </a:xfrm>
          <a:prstGeom prst="rect">
            <a:avLst/>
          </a:prstGeom>
          <a:noFill/>
          <a:ln w="9525">
            <a:noFill/>
            <a:miter lim="800000"/>
            <a:headEnd/>
            <a:tailEnd/>
          </a:ln>
          <a:effectLst/>
        </p:spPr>
      </p:pic>
      <p:pic>
        <p:nvPicPr>
          <p:cNvPr id="6148" name="Picture 4"/>
          <p:cNvPicPr>
            <a:picLocks noChangeAspect="1" noChangeArrowheads="1"/>
          </p:cNvPicPr>
          <p:nvPr/>
        </p:nvPicPr>
        <p:blipFill>
          <a:blip r:embed="rId5" cstate="print"/>
          <a:srcRect/>
          <a:stretch>
            <a:fillRect/>
          </a:stretch>
        </p:blipFill>
        <p:spPr bwMode="auto">
          <a:xfrm>
            <a:off x="792807" y="2983979"/>
            <a:ext cx="7667625" cy="1381125"/>
          </a:xfrm>
          <a:prstGeom prst="rect">
            <a:avLst/>
          </a:prstGeom>
          <a:noFill/>
          <a:ln w="9525">
            <a:noFill/>
            <a:miter lim="800000"/>
            <a:headEnd/>
            <a:tailEnd/>
          </a:ln>
          <a:effectLst/>
        </p:spPr>
      </p:pic>
      <p:pic>
        <p:nvPicPr>
          <p:cNvPr id="16" name="Picture 2" descr="C:\Documents and Settings\bc1000795\Local Settings\Temporary Internet Files\Content.IE5\9C43WGEA\MC900423577[1].wmf"/>
          <p:cNvPicPr>
            <a:picLocks noChangeAspect="1" noChangeArrowheads="1"/>
          </p:cNvPicPr>
          <p:nvPr/>
        </p:nvPicPr>
        <p:blipFill>
          <a:blip r:embed="rId6" cstate="print"/>
          <a:srcRect/>
          <a:stretch>
            <a:fillRect/>
          </a:stretch>
        </p:blipFill>
        <p:spPr bwMode="auto">
          <a:xfrm>
            <a:off x="1763688" y="116632"/>
            <a:ext cx="576064" cy="806247"/>
          </a:xfrm>
          <a:prstGeom prst="rect">
            <a:avLst/>
          </a:prstGeom>
          <a:noFill/>
        </p:spPr>
      </p:pic>
      <p:grpSp>
        <p:nvGrpSpPr>
          <p:cNvPr id="17" name="グループ化 28"/>
          <p:cNvGrpSpPr/>
          <p:nvPr/>
        </p:nvGrpSpPr>
        <p:grpSpPr>
          <a:xfrm>
            <a:off x="7020272" y="4149080"/>
            <a:ext cx="1872208" cy="1440160"/>
            <a:chOff x="7020272" y="4365104"/>
            <a:chExt cx="1872208" cy="1440160"/>
          </a:xfrm>
        </p:grpSpPr>
        <p:sp>
          <p:nvSpPr>
            <p:cNvPr id="18" name="円/楕円 17"/>
            <p:cNvSpPr/>
            <p:nvPr/>
          </p:nvSpPr>
          <p:spPr>
            <a:xfrm>
              <a:off x="7020272" y="4725144"/>
              <a:ext cx="1728192" cy="1080120"/>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3600" dirty="0" smtClean="0">
                  <a:latin typeface="+mj-ea"/>
                  <a:ea typeface="+mj-ea"/>
                </a:rPr>
                <a:t>支持</a:t>
              </a:r>
              <a:endParaRPr kumimoji="1" lang="ja-JP" altLang="en-US" sz="3600" dirty="0">
                <a:latin typeface="+mj-ea"/>
                <a:ea typeface="+mj-ea"/>
              </a:endParaRPr>
            </a:p>
          </p:txBody>
        </p:sp>
        <p:pic>
          <p:nvPicPr>
            <p:cNvPr id="19" name="Picture 11" descr="C:\Documents and Settings\bc1000795\Local Settings\Temporary Internet Files\Content.IE5\J1DKMGO9\MC900431559[1].png"/>
            <p:cNvPicPr>
              <a:picLocks noChangeAspect="1" noChangeArrowheads="1"/>
            </p:cNvPicPr>
            <p:nvPr/>
          </p:nvPicPr>
          <p:blipFill>
            <a:blip r:embed="rId7" cstate="print"/>
            <a:srcRect/>
            <a:stretch>
              <a:fillRect/>
            </a:stretch>
          </p:blipFill>
          <p:spPr bwMode="auto">
            <a:xfrm>
              <a:off x="8100392" y="4365104"/>
              <a:ext cx="792088" cy="792088"/>
            </a:xfrm>
            <a:prstGeom prst="rect">
              <a:avLst/>
            </a:prstGeom>
            <a:noFill/>
          </p:spPr>
        </p:pic>
        <p:pic>
          <p:nvPicPr>
            <p:cNvPr id="20" name="Picture 11" descr="C:\Documents and Settings\bc1000795\Local Settings\Temporary Internet Files\Content.IE5\J1DKMGO9\MC900431559[1].png"/>
            <p:cNvPicPr>
              <a:picLocks noChangeAspect="1" noChangeArrowheads="1"/>
            </p:cNvPicPr>
            <p:nvPr/>
          </p:nvPicPr>
          <p:blipFill>
            <a:blip r:embed="rId8" cstate="print"/>
            <a:srcRect/>
            <a:stretch>
              <a:fillRect/>
            </a:stretch>
          </p:blipFill>
          <p:spPr bwMode="auto">
            <a:xfrm>
              <a:off x="7956376" y="4581128"/>
              <a:ext cx="360040" cy="360040"/>
            </a:xfrm>
            <a:prstGeom prst="rect">
              <a:avLst/>
            </a:prstGeom>
            <a:noFill/>
          </p:spPr>
        </p:pic>
      </p:grpSp>
    </p:spTree>
    <p:extLst>
      <p:ext uri="{BB962C8B-B14F-4D97-AF65-F5344CB8AC3E}">
        <p14:creationId xmlns="" xmlns:p14="http://schemas.microsoft.com/office/powerpoint/2010/main" val="1224788468"/>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64</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仮説②の検証結果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1979712" y="116632"/>
            <a:ext cx="576064" cy="806247"/>
          </a:xfrm>
          <a:prstGeom prst="rect">
            <a:avLst/>
          </a:prstGeom>
          <a:noFill/>
        </p:spPr>
      </p:pic>
      <p:sp>
        <p:nvSpPr>
          <p:cNvPr id="13" name="角丸四角形 12"/>
          <p:cNvSpPr/>
          <p:nvPr/>
        </p:nvSpPr>
        <p:spPr>
          <a:xfrm>
            <a:off x="611560" y="1948770"/>
            <a:ext cx="741682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smtClean="0">
                <a:latin typeface="+mj-ea"/>
                <a:ea typeface="+mj-ea"/>
              </a:rPr>
              <a:t>系</a:t>
            </a:r>
            <a:r>
              <a:rPr kumimoji="1" lang="en-US" altLang="ja-JP" dirty="0" smtClean="0">
                <a:latin typeface="+mj-ea"/>
                <a:ea typeface="+mj-ea"/>
              </a:rPr>
              <a:t>1</a:t>
            </a:r>
          </a:p>
          <a:p>
            <a:r>
              <a:rPr lang="ja-JP" altLang="en-US" dirty="0" smtClean="0">
                <a:latin typeface="+mj-ea"/>
                <a:ea typeface="+mj-ea"/>
              </a:rPr>
              <a:t>　</a:t>
            </a:r>
            <a:r>
              <a:rPr lang="en-US" altLang="ja-JP" dirty="0" smtClean="0">
                <a:latin typeface="+mj-ea"/>
                <a:ea typeface="+mj-ea"/>
              </a:rPr>
              <a:t>PB</a:t>
            </a:r>
            <a:r>
              <a:rPr lang="ja-JP" altLang="en-US" dirty="0" smtClean="0">
                <a:latin typeface="+mj-ea"/>
                <a:ea typeface="+mj-ea"/>
              </a:rPr>
              <a:t>のラインアップが増加すると、そのブランド内において別の商品の購買が促される</a:t>
            </a:r>
            <a:endParaRPr lang="en-US" altLang="ja-JP" dirty="0" smtClean="0">
              <a:latin typeface="+mj-ea"/>
              <a:ea typeface="+mj-ea"/>
            </a:endParaRPr>
          </a:p>
        </p:txBody>
      </p:sp>
      <p:sp>
        <p:nvSpPr>
          <p:cNvPr id="16" name="角丸四角形 15"/>
          <p:cNvSpPr/>
          <p:nvPr/>
        </p:nvSpPr>
        <p:spPr>
          <a:xfrm>
            <a:off x="611560" y="4017258"/>
            <a:ext cx="7416824"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latin typeface="+mj-ea"/>
                <a:ea typeface="+mj-ea"/>
              </a:rPr>
              <a:t>系</a:t>
            </a:r>
            <a:r>
              <a:rPr lang="en-US" altLang="ja-JP" dirty="0" smtClean="0">
                <a:latin typeface="+mj-ea"/>
                <a:ea typeface="+mj-ea"/>
              </a:rPr>
              <a:t>2</a:t>
            </a:r>
          </a:p>
          <a:p>
            <a:r>
              <a:rPr kumimoji="1" lang="ja-JP" altLang="en-US" dirty="0" smtClean="0">
                <a:latin typeface="+mj-ea"/>
                <a:ea typeface="+mj-ea"/>
              </a:rPr>
              <a:t>　</a:t>
            </a:r>
            <a:r>
              <a:rPr kumimoji="1" lang="en-US" altLang="ja-JP" dirty="0" smtClean="0">
                <a:latin typeface="+mj-ea"/>
                <a:ea typeface="+mj-ea"/>
              </a:rPr>
              <a:t>PB</a:t>
            </a:r>
            <a:r>
              <a:rPr kumimoji="1" lang="ja-JP" altLang="en-US" dirty="0" smtClean="0">
                <a:latin typeface="+mj-ea"/>
                <a:ea typeface="+mj-ea"/>
              </a:rPr>
              <a:t>のラインアップの増加により、行動的ロイヤルティの向上が促される</a:t>
            </a:r>
            <a:endParaRPr kumimoji="1" lang="ja-JP" altLang="en-US" dirty="0">
              <a:latin typeface="+mj-ea"/>
              <a:ea typeface="+mj-ea"/>
            </a:endParaRPr>
          </a:p>
        </p:txBody>
      </p:sp>
      <p:grpSp>
        <p:nvGrpSpPr>
          <p:cNvPr id="31" name="グループ化 30"/>
          <p:cNvGrpSpPr/>
          <p:nvPr/>
        </p:nvGrpSpPr>
        <p:grpSpPr>
          <a:xfrm>
            <a:off x="7740352" y="1732746"/>
            <a:ext cx="1403648" cy="864096"/>
            <a:chOff x="7740352" y="1484784"/>
            <a:chExt cx="1403648" cy="864096"/>
          </a:xfrm>
        </p:grpSpPr>
        <p:sp>
          <p:nvSpPr>
            <p:cNvPr id="19" name="円/楕円 18"/>
            <p:cNvSpPr/>
            <p:nvPr/>
          </p:nvSpPr>
          <p:spPr>
            <a:xfrm>
              <a:off x="7740352" y="1484784"/>
              <a:ext cx="1224136" cy="79208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支持</a:t>
              </a:r>
              <a:endParaRPr kumimoji="1" lang="ja-JP" altLang="en-US" sz="2400" dirty="0">
                <a:latin typeface="+mj-ea"/>
                <a:ea typeface="+mj-ea"/>
              </a:endParaRPr>
            </a:p>
          </p:txBody>
        </p:sp>
        <p:pic>
          <p:nvPicPr>
            <p:cNvPr id="1027" name="Picture 3" descr="C:\Documents and Settings\bc1000795\Local Settings\Temporary Internet Files\Content.IE5\TGZW9C1H\MC900431559[1].png"/>
            <p:cNvPicPr>
              <a:picLocks noChangeAspect="1" noChangeArrowheads="1"/>
            </p:cNvPicPr>
            <p:nvPr/>
          </p:nvPicPr>
          <p:blipFill>
            <a:blip r:embed="rId4" cstate="print"/>
            <a:srcRect/>
            <a:stretch>
              <a:fillRect/>
            </a:stretch>
          </p:blipFill>
          <p:spPr bwMode="auto">
            <a:xfrm>
              <a:off x="8649215" y="1844824"/>
              <a:ext cx="494785" cy="494785"/>
            </a:xfrm>
            <a:prstGeom prst="rect">
              <a:avLst/>
            </a:prstGeom>
            <a:noFill/>
          </p:spPr>
        </p:pic>
        <p:pic>
          <p:nvPicPr>
            <p:cNvPr id="27" name="Picture 3" descr="C:\Documents and Settings\bc1000795\Local Settings\Temporary Internet Files\Content.IE5\TGZW9C1H\MC900431559[1].png"/>
            <p:cNvPicPr>
              <a:picLocks noChangeAspect="1" noChangeArrowheads="1"/>
            </p:cNvPicPr>
            <p:nvPr/>
          </p:nvPicPr>
          <p:blipFill>
            <a:blip r:embed="rId5" cstate="print"/>
            <a:srcRect/>
            <a:stretch>
              <a:fillRect/>
            </a:stretch>
          </p:blipFill>
          <p:spPr bwMode="auto">
            <a:xfrm>
              <a:off x="8605335" y="2133743"/>
              <a:ext cx="215137" cy="215137"/>
            </a:xfrm>
            <a:prstGeom prst="rect">
              <a:avLst/>
            </a:prstGeom>
            <a:noFill/>
          </p:spPr>
        </p:pic>
      </p:grpSp>
      <p:grpSp>
        <p:nvGrpSpPr>
          <p:cNvPr id="30" name="グループ化 29"/>
          <p:cNvGrpSpPr/>
          <p:nvPr/>
        </p:nvGrpSpPr>
        <p:grpSpPr>
          <a:xfrm>
            <a:off x="7740352" y="3801234"/>
            <a:ext cx="1403648" cy="863209"/>
            <a:chOff x="7740352" y="3789040"/>
            <a:chExt cx="1403648" cy="863209"/>
          </a:xfrm>
        </p:grpSpPr>
        <p:sp>
          <p:nvSpPr>
            <p:cNvPr id="21" name="円/楕円 20"/>
            <p:cNvSpPr/>
            <p:nvPr/>
          </p:nvSpPr>
          <p:spPr>
            <a:xfrm>
              <a:off x="7740352" y="3789040"/>
              <a:ext cx="1224136" cy="79208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sz="2400" dirty="0" smtClean="0">
                  <a:latin typeface="+mj-ea"/>
                  <a:ea typeface="+mj-ea"/>
                </a:rPr>
                <a:t>支持</a:t>
              </a:r>
              <a:endParaRPr kumimoji="1" lang="ja-JP" altLang="en-US" sz="2400" dirty="0">
                <a:latin typeface="+mj-ea"/>
                <a:ea typeface="+mj-ea"/>
              </a:endParaRPr>
            </a:p>
          </p:txBody>
        </p:sp>
        <p:pic>
          <p:nvPicPr>
            <p:cNvPr id="25" name="Picture 3" descr="C:\Documents and Settings\bc1000795\Local Settings\Temporary Internet Files\Content.IE5\TGZW9C1H\MC900431559[1].png"/>
            <p:cNvPicPr>
              <a:picLocks noChangeAspect="1" noChangeArrowheads="1"/>
            </p:cNvPicPr>
            <p:nvPr/>
          </p:nvPicPr>
          <p:blipFill>
            <a:blip r:embed="rId4" cstate="print"/>
            <a:srcRect/>
            <a:stretch>
              <a:fillRect/>
            </a:stretch>
          </p:blipFill>
          <p:spPr bwMode="auto">
            <a:xfrm>
              <a:off x="8649215" y="4149080"/>
              <a:ext cx="494785" cy="494785"/>
            </a:xfrm>
            <a:prstGeom prst="rect">
              <a:avLst/>
            </a:prstGeom>
            <a:noFill/>
          </p:spPr>
        </p:pic>
        <p:pic>
          <p:nvPicPr>
            <p:cNvPr id="28" name="Picture 3" descr="C:\Documents and Settings\bc1000795\Local Settings\Temporary Internet Files\Content.IE5\TGZW9C1H\MC900431559[1].png"/>
            <p:cNvPicPr>
              <a:picLocks noChangeAspect="1" noChangeArrowheads="1"/>
            </p:cNvPicPr>
            <p:nvPr/>
          </p:nvPicPr>
          <p:blipFill>
            <a:blip r:embed="rId5" cstate="print"/>
            <a:srcRect/>
            <a:stretch>
              <a:fillRect/>
            </a:stretch>
          </p:blipFill>
          <p:spPr bwMode="auto">
            <a:xfrm>
              <a:off x="8604448" y="4437112"/>
              <a:ext cx="215137" cy="215137"/>
            </a:xfrm>
            <a:prstGeom prst="rect">
              <a:avLst/>
            </a:prstGeom>
            <a:noFill/>
          </p:spPr>
        </p:pic>
      </p:grpSp>
      <p:sp>
        <p:nvSpPr>
          <p:cNvPr id="32" name="屈折矢印 31"/>
          <p:cNvSpPr/>
          <p:nvPr/>
        </p:nvSpPr>
        <p:spPr>
          <a:xfrm rot="5400000">
            <a:off x="971600" y="2812866"/>
            <a:ext cx="360040" cy="504056"/>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屈折矢印 32"/>
          <p:cNvSpPr/>
          <p:nvPr/>
        </p:nvSpPr>
        <p:spPr>
          <a:xfrm rot="5400000">
            <a:off x="971600" y="4881354"/>
            <a:ext cx="360040" cy="504056"/>
          </a:xfrm>
          <a:prstGeom prst="bentUp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1403648" y="2956882"/>
            <a:ext cx="6340197" cy="400110"/>
          </a:xfrm>
          <a:prstGeom prst="rect">
            <a:avLst/>
          </a:prstGeom>
          <a:noFill/>
        </p:spPr>
        <p:txBody>
          <a:bodyPr wrap="none" rtlCol="0">
            <a:spAutoFit/>
          </a:bodyPr>
          <a:lstStyle/>
          <a:p>
            <a:r>
              <a:rPr kumimoji="1" lang="ja-JP" altLang="en-US" sz="2000" dirty="0" smtClean="0"/>
              <a:t>低価格</a:t>
            </a:r>
            <a:r>
              <a:rPr kumimoji="1" lang="en-US" altLang="ja-JP" sz="2000" dirty="0" smtClean="0"/>
              <a:t>PB</a:t>
            </a:r>
            <a:r>
              <a:rPr kumimoji="1" lang="ja-JP" altLang="en-US" sz="2000" dirty="0" smtClean="0"/>
              <a:t>のラインアップが増加すると購買が促される</a:t>
            </a:r>
            <a:endParaRPr kumimoji="1" lang="ja-JP" altLang="en-US" sz="2000" dirty="0"/>
          </a:p>
        </p:txBody>
      </p:sp>
      <p:sp>
        <p:nvSpPr>
          <p:cNvPr id="35" name="テキスト ボックス 34"/>
          <p:cNvSpPr txBox="1"/>
          <p:nvPr/>
        </p:nvSpPr>
        <p:spPr>
          <a:xfrm>
            <a:off x="1403648" y="5025370"/>
            <a:ext cx="6083717" cy="707886"/>
          </a:xfrm>
          <a:prstGeom prst="rect">
            <a:avLst/>
          </a:prstGeom>
          <a:noFill/>
        </p:spPr>
        <p:txBody>
          <a:bodyPr wrap="none" rtlCol="0">
            <a:spAutoFit/>
          </a:bodyPr>
          <a:lstStyle/>
          <a:p>
            <a:r>
              <a:rPr kumimoji="1" lang="ja-JP" altLang="en-US" sz="2000" dirty="0" smtClean="0"/>
              <a:t>低価格</a:t>
            </a:r>
            <a:r>
              <a:rPr kumimoji="1" lang="en-US" altLang="ja-JP" sz="2000" dirty="0" smtClean="0"/>
              <a:t>PB</a:t>
            </a:r>
            <a:r>
              <a:rPr kumimoji="1" lang="ja-JP" altLang="en-US" sz="2000" dirty="0" smtClean="0"/>
              <a:t>のラインアップが増加すると</a:t>
            </a:r>
            <a:endParaRPr kumimoji="1" lang="en-US" altLang="ja-JP" sz="2000" dirty="0" smtClean="0"/>
          </a:p>
          <a:p>
            <a:r>
              <a:rPr lang="ja-JP" altLang="en-US" sz="2000" dirty="0" smtClean="0"/>
              <a:t>　　　　　　</a:t>
            </a:r>
            <a:r>
              <a:rPr kumimoji="1" lang="ja-JP" altLang="en-US" sz="2000" dirty="0" smtClean="0"/>
              <a:t>行動的ロイヤルティの向上が促される</a:t>
            </a:r>
            <a:endParaRPr kumimoji="1" lang="ja-JP" altLang="en-US" sz="2000"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既存の研究では、プライベート･ブランドとストア･ロイヤルティの関係性に関する研究はなされていなかったため、本研究がその礎となった。</a:t>
            </a:r>
            <a:endParaRPr lang="en-US" altLang="ja-JP" sz="2400" dirty="0" smtClean="0"/>
          </a:p>
          <a:p>
            <a:r>
              <a:rPr lang="ja-JP" altLang="en-US" sz="2400" dirty="0" smtClean="0"/>
              <a:t>また、ストア･ロイヤルティの向上を阻害するものに日本の食品小売業界の寡占度が大きな要因であるとされていたが、本研究においてブランド･イメージによりストア･ロイヤルティの向上が促されると示したことにより、寡占度が比較的低い日本の市場であってもプライベート・ブランドを用いてストア･ロイヤルティの向上を促すことが可能であることを示した点が学術的貢献といえる。</a:t>
            </a: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65</a:t>
            </a:fld>
            <a:endParaRPr kumimoji="1" lang="ja-JP" altLang="en-US"/>
          </a:p>
        </p:txBody>
      </p:sp>
      <p:sp>
        <p:nvSpPr>
          <p:cNvPr id="15" name="タイトル 1"/>
          <p:cNvSpPr>
            <a:spLocks noGrp="1"/>
          </p:cNvSpPr>
          <p:nvPr>
            <p:ph type="title"/>
          </p:nvPr>
        </p:nvSpPr>
        <p:spPr>
          <a:xfrm>
            <a:off x="467544" y="0"/>
            <a:ext cx="8676456" cy="980728"/>
          </a:xfrm>
        </p:spPr>
        <p:txBody>
          <a:bodyPr>
            <a:normAutofit/>
          </a:bodyPr>
          <a:lstStyle/>
          <a:p>
            <a:r>
              <a:rPr kumimoji="1" lang="ja-JP" altLang="en-US" dirty="0" smtClean="0">
                <a:latin typeface="HG丸ｺﾞｼｯｸM-PRO" pitchFamily="50" charset="-128"/>
                <a:ea typeface="HG丸ｺﾞｼｯｸM-PRO" pitchFamily="50" charset="-128"/>
              </a:rPr>
              <a:t>学術的インプリケーション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899592" y="116632"/>
            <a:ext cx="576064" cy="806247"/>
          </a:xfrm>
          <a:prstGeom prst="rect">
            <a:avLst/>
          </a:prstGeom>
          <a:noFill/>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予備調査より</a:t>
            </a:r>
            <a:endParaRPr lang="en-US" altLang="ja-JP" sz="2400" dirty="0" smtClean="0"/>
          </a:p>
          <a:p>
            <a:pPr>
              <a:buNone/>
            </a:pPr>
            <a:r>
              <a:rPr lang="en-US" altLang="ja-JP" sz="2400" dirty="0" smtClean="0"/>
              <a:t>PB</a:t>
            </a:r>
            <a:r>
              <a:rPr lang="ja-JP" altLang="en-US" sz="2400" dirty="0" smtClean="0"/>
              <a:t>購入しない人</a:t>
            </a:r>
            <a:r>
              <a:rPr lang="en-US" altLang="ja-JP" sz="2400" dirty="0" smtClean="0"/>
              <a:t>…1743</a:t>
            </a:r>
            <a:r>
              <a:rPr lang="ja-JP" altLang="en-US" sz="2400" dirty="0" smtClean="0"/>
              <a:t>人</a:t>
            </a: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a:p>
            <a:pPr>
              <a:buNone/>
            </a:pPr>
            <a:r>
              <a:rPr lang="ja-JP" altLang="en-US" sz="2400" dirty="0" smtClean="0"/>
              <a:t>「安かろう悪かろう」の</a:t>
            </a:r>
            <a:endParaRPr lang="en-US" altLang="ja-JP" sz="2400" dirty="0" smtClean="0"/>
          </a:p>
          <a:p>
            <a:pPr>
              <a:buNone/>
            </a:pPr>
            <a:r>
              <a:rPr lang="ja-JP" altLang="en-US" sz="2400" dirty="0" smtClean="0"/>
              <a:t>印象が未だに残る中小</a:t>
            </a:r>
            <a:r>
              <a:rPr lang="en-US" altLang="ja-JP" sz="2400" dirty="0" smtClean="0"/>
              <a:t>PB</a:t>
            </a:r>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66</a:t>
            </a:fld>
            <a:endParaRPr kumimoji="1" lang="ja-JP" altLang="en-US"/>
          </a:p>
        </p:txBody>
      </p:sp>
      <p:sp>
        <p:nvSpPr>
          <p:cNvPr id="15" name="タイトル 1"/>
          <p:cNvSpPr>
            <a:spLocks noGrp="1"/>
          </p:cNvSpPr>
          <p:nvPr>
            <p:ph type="title"/>
          </p:nvPr>
        </p:nvSpPr>
        <p:spPr>
          <a:xfrm>
            <a:off x="467544" y="0"/>
            <a:ext cx="8676456" cy="980728"/>
          </a:xfrm>
        </p:spPr>
        <p:txBody>
          <a:bodyPr>
            <a:normAutofit/>
          </a:bodyPr>
          <a:lstStyle/>
          <a:p>
            <a:r>
              <a:rPr lang="ja-JP" altLang="en-US" dirty="0" smtClean="0">
                <a:latin typeface="HG丸ｺﾞｼｯｸM-PRO" pitchFamily="50" charset="-128"/>
                <a:ea typeface="HG丸ｺﾞｼｯｸM-PRO" pitchFamily="50" charset="-128"/>
              </a:rPr>
              <a:t>実務</a:t>
            </a:r>
            <a:r>
              <a:rPr kumimoji="1" lang="ja-JP" altLang="en-US" dirty="0" smtClean="0">
                <a:latin typeface="HG丸ｺﾞｼｯｸM-PRO" pitchFamily="50" charset="-128"/>
                <a:ea typeface="HG丸ｺﾞｼｯｸM-PRO" pitchFamily="50" charset="-128"/>
              </a:rPr>
              <a:t>的インプリケーション①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611560" y="116632"/>
            <a:ext cx="576064" cy="806247"/>
          </a:xfrm>
          <a:prstGeom prst="rect">
            <a:avLst/>
          </a:prstGeom>
          <a:noFill/>
        </p:spPr>
      </p:pic>
      <p:graphicFrame>
        <p:nvGraphicFramePr>
          <p:cNvPr id="13" name="グラフ 12"/>
          <p:cNvGraphicFramePr/>
          <p:nvPr/>
        </p:nvGraphicFramePr>
        <p:xfrm>
          <a:off x="4572000" y="1772816"/>
          <a:ext cx="4088532" cy="4191372"/>
        </p:xfrm>
        <a:graphic>
          <a:graphicData uri="http://schemas.openxmlformats.org/drawingml/2006/chart">
            <c:chart xmlns:c="http://schemas.openxmlformats.org/drawingml/2006/chart" xmlns:r="http://schemas.openxmlformats.org/officeDocument/2006/relationships" r:id="rId4"/>
          </a:graphicData>
        </a:graphic>
      </p:graphicFrame>
      <p:sp>
        <p:nvSpPr>
          <p:cNvPr id="14" name="角丸四角形 13"/>
          <p:cNvSpPr/>
          <p:nvPr/>
        </p:nvSpPr>
        <p:spPr>
          <a:xfrm>
            <a:off x="539552" y="2492896"/>
            <a:ext cx="3888432" cy="93610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lvl="1"/>
            <a:r>
              <a:rPr kumimoji="1" lang="ja-JP" altLang="en-US" dirty="0" smtClean="0">
                <a:latin typeface="+mj-ea"/>
                <a:ea typeface="+mj-ea"/>
              </a:rPr>
              <a:t>●</a:t>
            </a:r>
            <a:r>
              <a:rPr kumimoji="1" lang="en-US" altLang="ja-JP" dirty="0" smtClean="0">
                <a:latin typeface="+mj-ea"/>
                <a:ea typeface="+mj-ea"/>
              </a:rPr>
              <a:t>PB</a:t>
            </a:r>
            <a:r>
              <a:rPr kumimoji="1" lang="ja-JP" altLang="en-US" dirty="0" smtClean="0">
                <a:latin typeface="+mj-ea"/>
                <a:ea typeface="+mj-ea"/>
              </a:rPr>
              <a:t>を買わない理由</a:t>
            </a:r>
            <a:endParaRPr kumimoji="1" lang="en-US" altLang="ja-JP" dirty="0" smtClean="0">
              <a:latin typeface="+mj-ea"/>
              <a:ea typeface="+mj-ea"/>
            </a:endParaRPr>
          </a:p>
          <a:p>
            <a:pPr lvl="1"/>
            <a:r>
              <a:rPr lang="ja-JP" altLang="en-US" dirty="0" smtClean="0">
                <a:latin typeface="+mj-ea"/>
                <a:ea typeface="+mj-ea"/>
              </a:rPr>
              <a:t>　最も多い理由：「品質」</a:t>
            </a:r>
            <a:endParaRPr kumimoji="1" lang="ja-JP" altLang="en-US" dirty="0">
              <a:latin typeface="+mj-ea"/>
              <a:ea typeface="+mj-ea"/>
            </a:endParaRPr>
          </a:p>
        </p:txBody>
      </p:sp>
      <p:sp>
        <p:nvSpPr>
          <p:cNvPr id="16" name="下矢印 15"/>
          <p:cNvSpPr/>
          <p:nvPr/>
        </p:nvSpPr>
        <p:spPr>
          <a:xfrm>
            <a:off x="2195736" y="3573016"/>
            <a:ext cx="432048" cy="21602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本調査</a:t>
            </a:r>
            <a:r>
              <a:rPr lang="en-US" altLang="ja-JP" sz="2400" dirty="0" smtClean="0"/>
              <a:t>P1-Q21,</a:t>
            </a:r>
            <a:r>
              <a:rPr lang="ja-JP" altLang="en-US" sz="2400" dirty="0" smtClean="0"/>
              <a:t>購入したいコンセプトより</a:t>
            </a:r>
            <a:endParaRPr lang="en-US" altLang="ja-JP" sz="2400" dirty="0" smtClean="0"/>
          </a:p>
          <a:p>
            <a:pPr>
              <a:buNone/>
            </a:pPr>
            <a:r>
              <a:rPr lang="ja-JP" altLang="en-US" sz="2400" dirty="0" smtClean="0"/>
              <a:t>「品質そのまま、お手頃価格」</a:t>
            </a:r>
            <a:endParaRPr lang="en-US" altLang="ja-JP" sz="2400" dirty="0" smtClean="0"/>
          </a:p>
          <a:p>
            <a:pPr>
              <a:buNone/>
            </a:pPr>
            <a:r>
              <a:rPr lang="ja-JP" altLang="en-US" sz="2400" dirty="0" smtClean="0"/>
              <a:t>　を約半数</a:t>
            </a:r>
            <a:r>
              <a:rPr lang="en-US" altLang="ja-JP" sz="2400" dirty="0" smtClean="0"/>
              <a:t>(49</a:t>
            </a:r>
            <a:r>
              <a:rPr lang="ja-JP" altLang="en-US" sz="2400" dirty="0" smtClean="0"/>
              <a:t>人</a:t>
            </a:r>
            <a:r>
              <a:rPr lang="en-US" altLang="ja-JP" sz="2400" dirty="0" smtClean="0"/>
              <a:t>)</a:t>
            </a:r>
            <a:r>
              <a:rPr lang="ja-JP" altLang="en-US" sz="2400" dirty="0" smtClean="0"/>
              <a:t>が選択</a:t>
            </a: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67</a:t>
            </a:fld>
            <a:endParaRPr kumimoji="1" lang="ja-JP" altLang="en-US"/>
          </a:p>
        </p:txBody>
      </p:sp>
      <p:sp>
        <p:nvSpPr>
          <p:cNvPr id="15" name="タイトル 1"/>
          <p:cNvSpPr>
            <a:spLocks noGrp="1"/>
          </p:cNvSpPr>
          <p:nvPr>
            <p:ph type="title"/>
          </p:nvPr>
        </p:nvSpPr>
        <p:spPr>
          <a:xfrm>
            <a:off x="467544" y="0"/>
            <a:ext cx="8676456" cy="980728"/>
          </a:xfrm>
        </p:spPr>
        <p:txBody>
          <a:bodyPr>
            <a:normAutofit/>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16" name="下矢印 15"/>
          <p:cNvSpPr/>
          <p:nvPr/>
        </p:nvSpPr>
        <p:spPr>
          <a:xfrm>
            <a:off x="2483768" y="2996952"/>
            <a:ext cx="432048" cy="216024"/>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7" name="グラフ 16"/>
          <p:cNvGraphicFramePr/>
          <p:nvPr/>
        </p:nvGraphicFramePr>
        <p:xfrm>
          <a:off x="4860032" y="1700808"/>
          <a:ext cx="3851920" cy="4680520"/>
        </p:xfrm>
        <a:graphic>
          <a:graphicData uri="http://schemas.openxmlformats.org/drawingml/2006/chart">
            <c:chart xmlns:c="http://schemas.openxmlformats.org/drawingml/2006/chart" xmlns:r="http://schemas.openxmlformats.org/officeDocument/2006/relationships" r:id="rId3"/>
          </a:graphicData>
        </a:graphic>
      </p:graphicFrame>
      <p:sp>
        <p:nvSpPr>
          <p:cNvPr id="18" name="角丸四角形 17"/>
          <p:cNvSpPr/>
          <p:nvPr/>
        </p:nvSpPr>
        <p:spPr>
          <a:xfrm>
            <a:off x="539552" y="3356992"/>
            <a:ext cx="4320480" cy="29523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kumimoji="1" lang="ja-JP" altLang="en-US" dirty="0" smtClean="0"/>
              <a:t>●実務的インプリケーション①</a:t>
            </a:r>
            <a:endParaRPr kumimoji="1" lang="en-US" altLang="ja-JP" dirty="0" smtClean="0"/>
          </a:p>
          <a:p>
            <a:r>
              <a:rPr kumimoji="1" lang="ja-JP" altLang="en-US" dirty="0" smtClean="0"/>
              <a:t>　食品の</a:t>
            </a:r>
            <a:r>
              <a:rPr kumimoji="1" lang="en-US" altLang="ja-JP" dirty="0" smtClean="0"/>
              <a:t>PB</a:t>
            </a:r>
            <a:r>
              <a:rPr kumimoji="1" lang="ja-JP" altLang="en-US" dirty="0" smtClean="0"/>
              <a:t>に関しては「品質」が最も重視される傾向にある。</a:t>
            </a:r>
            <a:endParaRPr kumimoji="1" lang="en-US" altLang="ja-JP" dirty="0" smtClean="0"/>
          </a:p>
          <a:p>
            <a:r>
              <a:rPr lang="ja-JP" altLang="en-US" dirty="0" smtClean="0"/>
              <a:t>　</a:t>
            </a:r>
            <a:r>
              <a:rPr kumimoji="1" lang="ja-JP" altLang="en-US" dirty="0" smtClean="0"/>
              <a:t>認知率の低い中小</a:t>
            </a:r>
            <a:r>
              <a:rPr kumimoji="1" lang="en-US" altLang="ja-JP" dirty="0" smtClean="0"/>
              <a:t>PB</a:t>
            </a:r>
            <a:r>
              <a:rPr kumimoji="1" lang="ja-JP" altLang="en-US" dirty="0" smtClean="0"/>
              <a:t>に関しては「安かろう悪かろう」の印象が根強く残っているため、それを払拭する努力が必要である。</a:t>
            </a:r>
            <a:endParaRPr kumimoji="1" lang="ja-JP" altLang="en-US" dirty="0"/>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pPr>
              <a:buNone/>
            </a:pPr>
            <a:r>
              <a:rPr lang="ja-JP" altLang="en-US" sz="2400" dirty="0" smtClean="0"/>
              <a:t>　</a:t>
            </a:r>
            <a:endParaRPr lang="en-US" altLang="ja-JP" sz="2400" dirty="0" smtClean="0"/>
          </a:p>
          <a:p>
            <a:pPr>
              <a:buNone/>
            </a:pPr>
            <a:r>
              <a:rPr lang="ja-JP" altLang="en-US" sz="2400" dirty="0" smtClean="0"/>
              <a:t>・今回の研究では、年代別・性別では大きな差はみられなかった</a:t>
            </a:r>
            <a:endParaRPr lang="en-US" altLang="ja-JP" sz="2400" dirty="0" smtClean="0"/>
          </a:p>
          <a:p>
            <a:pPr>
              <a:buNone/>
            </a:pPr>
            <a:endParaRPr lang="en-US" altLang="ja-JP" sz="2400" dirty="0" smtClean="0"/>
          </a:p>
          <a:p>
            <a:pPr>
              <a:buNone/>
            </a:pPr>
            <a:endParaRPr lang="en-US" altLang="ja-JP" sz="2400" dirty="0" smtClean="0"/>
          </a:p>
          <a:p>
            <a:pPr>
              <a:buNone/>
            </a:pP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68</a:t>
            </a:fld>
            <a:endParaRPr kumimoji="1" lang="ja-JP" altLang="en-US"/>
          </a:p>
        </p:txBody>
      </p:sp>
      <p:sp>
        <p:nvSpPr>
          <p:cNvPr id="15" name="タイトル 1"/>
          <p:cNvSpPr>
            <a:spLocks noGrp="1"/>
          </p:cNvSpPr>
          <p:nvPr>
            <p:ph type="title"/>
          </p:nvPr>
        </p:nvSpPr>
        <p:spPr>
          <a:xfrm>
            <a:off x="467544" y="0"/>
            <a:ext cx="8676456" cy="980728"/>
          </a:xfrm>
        </p:spPr>
        <p:txBody>
          <a:bodyPr>
            <a:normAutofit/>
          </a:bodyPr>
          <a:lstStyle/>
          <a:p>
            <a:r>
              <a:rPr lang="ja-JP" altLang="en-US" dirty="0" smtClean="0">
                <a:latin typeface="HG丸ｺﾞｼｯｸM-PRO" pitchFamily="50" charset="-128"/>
                <a:ea typeface="HG丸ｺﾞｼｯｸM-PRO" pitchFamily="50" charset="-128"/>
              </a:rPr>
              <a:t>実務</a:t>
            </a:r>
            <a:r>
              <a:rPr kumimoji="1" lang="ja-JP" altLang="en-US" dirty="0" smtClean="0">
                <a:latin typeface="HG丸ｺﾞｼｯｸM-PRO" pitchFamily="50" charset="-128"/>
                <a:ea typeface="HG丸ｺﾞｼｯｸM-PRO" pitchFamily="50" charset="-128"/>
              </a:rPr>
              <a:t>的インプリケーション②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611560" y="116632"/>
            <a:ext cx="576064" cy="806247"/>
          </a:xfrm>
          <a:prstGeom prst="rect">
            <a:avLst/>
          </a:prstGeom>
          <a:noFill/>
        </p:spPr>
      </p:pic>
      <p:sp>
        <p:nvSpPr>
          <p:cNvPr id="18" name="角丸四角形 17"/>
          <p:cNvSpPr/>
          <p:nvPr/>
        </p:nvSpPr>
        <p:spPr>
          <a:xfrm>
            <a:off x="971600" y="3284984"/>
            <a:ext cx="7704856" cy="2448272"/>
          </a:xfrm>
          <a:prstGeom prst="round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smtClean="0">
                <a:solidFill>
                  <a:schemeClr val="tx1"/>
                </a:solidFill>
                <a:latin typeface="+mj-ea"/>
                <a:ea typeface="+mj-ea"/>
              </a:rPr>
              <a:t>PB</a:t>
            </a:r>
            <a:r>
              <a:rPr kumimoji="1" lang="ja-JP" altLang="en-US" sz="2800" dirty="0" smtClean="0">
                <a:solidFill>
                  <a:schemeClr val="tx1"/>
                </a:solidFill>
                <a:latin typeface="+mj-ea"/>
                <a:ea typeface="+mj-ea"/>
              </a:rPr>
              <a:t>の戦略は年代や</a:t>
            </a:r>
            <a:r>
              <a:rPr lang="ja-JP" altLang="en-US" sz="2800" dirty="0" smtClean="0">
                <a:solidFill>
                  <a:schemeClr val="tx1"/>
                </a:solidFill>
                <a:latin typeface="+mj-ea"/>
                <a:ea typeface="+mj-ea"/>
              </a:rPr>
              <a:t>性別ではなく</a:t>
            </a:r>
            <a:endParaRPr lang="en-US" altLang="ja-JP" sz="2800" dirty="0" smtClean="0">
              <a:solidFill>
                <a:schemeClr val="tx1"/>
              </a:solidFill>
              <a:latin typeface="+mj-ea"/>
              <a:ea typeface="+mj-ea"/>
            </a:endParaRPr>
          </a:p>
          <a:p>
            <a:pPr algn="ctr"/>
            <a:r>
              <a:rPr kumimoji="1" lang="ja-JP" altLang="en-US" sz="2800" dirty="0" smtClean="0">
                <a:solidFill>
                  <a:schemeClr val="tx1"/>
                </a:solidFill>
                <a:latin typeface="+mj-ea"/>
                <a:ea typeface="+mj-ea"/>
              </a:rPr>
              <a:t>全般的なアプローチを考える</a:t>
            </a:r>
            <a:r>
              <a:rPr lang="ja-JP" altLang="en-US" sz="2800" dirty="0" smtClean="0">
                <a:solidFill>
                  <a:schemeClr val="tx1"/>
                </a:solidFill>
                <a:latin typeface="+mj-ea"/>
                <a:ea typeface="+mj-ea"/>
              </a:rPr>
              <a:t>べきである</a:t>
            </a:r>
            <a:endParaRPr kumimoji="1" lang="ja-JP" altLang="en-US" sz="2800" dirty="0">
              <a:solidFill>
                <a:schemeClr val="tx1"/>
              </a:solidFill>
              <a:latin typeface="+mj-ea"/>
              <a:ea typeface="+mj-ea"/>
            </a:endParaRPr>
          </a:p>
        </p:txBody>
      </p:sp>
      <p:sp>
        <p:nvSpPr>
          <p:cNvPr id="19" name="下矢印 18"/>
          <p:cNvSpPr/>
          <p:nvPr/>
        </p:nvSpPr>
        <p:spPr>
          <a:xfrm>
            <a:off x="4139952" y="2780928"/>
            <a:ext cx="720080" cy="288032"/>
          </a:xfrm>
          <a:prstGeom prst="down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fontScale="92500" lnSpcReduction="10000"/>
          </a:bodyPr>
          <a:lstStyle/>
          <a:p>
            <a:r>
              <a:rPr lang="ja-JP" altLang="en-US" sz="2400" dirty="0" smtClean="0"/>
              <a:t>本研究における調査対象は関東圏に範囲を絞り、スクリーニングにより対象</a:t>
            </a:r>
            <a:r>
              <a:rPr lang="en-US" altLang="ja-JP" sz="2400" dirty="0" smtClean="0"/>
              <a:t>PB</a:t>
            </a:r>
            <a:r>
              <a:rPr lang="ja-JP" altLang="en-US" sz="2400" dirty="0" err="1" smtClean="0"/>
              <a:t>も削</a:t>
            </a:r>
            <a:r>
              <a:rPr lang="ja-JP" altLang="en-US" sz="2400" dirty="0" smtClean="0"/>
              <a:t>除したものがある。</a:t>
            </a:r>
            <a:endParaRPr lang="en-US" altLang="ja-JP" sz="2400" dirty="0" smtClean="0"/>
          </a:p>
          <a:p>
            <a:pPr>
              <a:buNone/>
            </a:pPr>
            <a:r>
              <a:rPr lang="ja-JP" altLang="en-US" sz="2400" dirty="0" smtClean="0"/>
              <a:t>　全国にはこれ以上に多様な</a:t>
            </a:r>
            <a:r>
              <a:rPr lang="en-US" altLang="ja-JP" sz="2400" dirty="0" smtClean="0"/>
              <a:t>PB</a:t>
            </a:r>
            <a:r>
              <a:rPr lang="ja-JP" altLang="en-US" sz="2400" dirty="0" smtClean="0"/>
              <a:t>が展開されている。本研究の対象者・対象</a:t>
            </a:r>
            <a:r>
              <a:rPr lang="en-US" altLang="ja-JP" sz="2400" dirty="0" smtClean="0"/>
              <a:t>PB</a:t>
            </a:r>
            <a:r>
              <a:rPr lang="ja-JP" altLang="en-US" sz="2400" dirty="0" smtClean="0"/>
              <a:t>が一概にすべてのストア･ロイヤルティに該当するとは限らない。そのため、今後全国的に調査を行い、検証を行う必要がある。</a:t>
            </a:r>
            <a:endParaRPr lang="en-US" altLang="ja-JP" sz="2400" dirty="0" smtClean="0"/>
          </a:p>
          <a:p>
            <a:r>
              <a:rPr lang="ja-JP" altLang="en-US" sz="2400" dirty="0" smtClean="0"/>
              <a:t>また、各社が展開する</a:t>
            </a:r>
            <a:r>
              <a:rPr lang="en-US" altLang="ja-JP" sz="2400" dirty="0" smtClean="0"/>
              <a:t>PB</a:t>
            </a:r>
            <a:r>
              <a:rPr lang="ja-JP" altLang="en-US" sz="2400" dirty="0" err="1" smtClean="0"/>
              <a:t>には</a:t>
            </a:r>
            <a:r>
              <a:rPr lang="ja-JP" altLang="en-US" sz="2400" dirty="0" smtClean="0"/>
              <a:t>価格を重視したものや品質を重視したものなど、それぞれ特色を持つことから、それによってもストア･ロイヤルティに与える影響は異なると考えられるため、更なる分析が必要である。</a:t>
            </a:r>
            <a:endParaRPr lang="en-US" altLang="ja-JP" sz="2400" dirty="0" smtClean="0"/>
          </a:p>
          <a:p>
            <a:r>
              <a:rPr lang="ja-JP" altLang="en-US" sz="2400" dirty="0" smtClean="0"/>
              <a:t>それに加え、近年では</a:t>
            </a:r>
            <a:r>
              <a:rPr lang="en-US" altLang="ja-JP" sz="2400" dirty="0" smtClean="0"/>
              <a:t>PB</a:t>
            </a:r>
            <a:r>
              <a:rPr lang="ja-JP" altLang="en-US" sz="2400" dirty="0" smtClean="0"/>
              <a:t>は食料品のみならず、日用品や衣類においても展開され始めている。これにより、</a:t>
            </a:r>
            <a:r>
              <a:rPr lang="en-US" altLang="ja-JP" sz="2400" dirty="0" smtClean="0"/>
              <a:t>PB</a:t>
            </a:r>
            <a:r>
              <a:rPr lang="ja-JP" altLang="en-US" sz="2400" dirty="0" smtClean="0"/>
              <a:t>のイメージやストア･ロイヤルティにも変化を与えることが予想される。</a:t>
            </a:r>
            <a:endParaRPr lang="en-US" altLang="ja-JP" sz="2400" dirty="0" smtClean="0"/>
          </a:p>
        </p:txBody>
      </p:sp>
      <p:sp>
        <p:nvSpPr>
          <p:cNvPr id="23" name="日付プレースホルダ 22"/>
          <p:cNvSpPr>
            <a:spLocks noGrp="1"/>
          </p:cNvSpPr>
          <p:nvPr>
            <p:ph type="dt" sz="half" idx="10"/>
          </p:nvPr>
        </p:nvSpPr>
        <p:spPr/>
        <p:txBody>
          <a:bodyPr/>
          <a:lstStyle/>
          <a:p>
            <a:fld id="{B9B5BE04-744C-4A57-AAA8-C668A12D509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69</a:t>
            </a:fld>
            <a:endParaRPr kumimoji="1" lang="ja-JP" altLang="en-US"/>
          </a:p>
        </p:txBody>
      </p:sp>
      <p:sp>
        <p:nvSpPr>
          <p:cNvPr id="15" name="タイトル 1"/>
          <p:cNvSpPr>
            <a:spLocks noGrp="1"/>
          </p:cNvSpPr>
          <p:nvPr>
            <p:ph type="title"/>
          </p:nvPr>
        </p:nvSpPr>
        <p:spPr>
          <a:xfrm>
            <a:off x="467544" y="0"/>
            <a:ext cx="8676456" cy="980728"/>
          </a:xfrm>
        </p:spPr>
        <p:txBody>
          <a:bodyPr>
            <a:normAutofit/>
          </a:bodyPr>
          <a:lstStyle/>
          <a:p>
            <a:r>
              <a:rPr kumimoji="1" lang="ja-JP" altLang="en-US" dirty="0" smtClean="0">
                <a:latin typeface="HG丸ｺﾞｼｯｸM-PRO" pitchFamily="50" charset="-128"/>
                <a:ea typeface="HG丸ｺﾞｼｯｸM-PRO" pitchFamily="50" charset="-128"/>
              </a:rPr>
              <a:t>今後の課題　</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3" cstate="print"/>
          <a:srcRect/>
          <a:stretch>
            <a:fillRect/>
          </a:stretch>
        </p:blipFill>
        <p:spPr bwMode="auto">
          <a:xfrm>
            <a:off x="2843808" y="116632"/>
            <a:ext cx="576064" cy="806247"/>
          </a:xfrm>
          <a:prstGeom prst="rect">
            <a:avLst/>
          </a:prstGeom>
          <a:noFill/>
        </p:spPr>
      </p:pic>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sz="2400" dirty="0" smtClean="0"/>
              <a:t>目標は</a:t>
            </a:r>
            <a:r>
              <a:rPr lang="en-US" altLang="ja-JP" sz="2400" dirty="0" smtClean="0"/>
              <a:t>PB</a:t>
            </a:r>
            <a:r>
              <a:rPr lang="ja-JP" altLang="en-US" sz="2400" dirty="0" smtClean="0"/>
              <a:t>の発展と共に変化してきた</a:t>
            </a:r>
          </a:p>
        </p:txBody>
      </p:sp>
      <p:sp>
        <p:nvSpPr>
          <p:cNvPr id="23" name="日付プレースホルダ 22"/>
          <p:cNvSpPr>
            <a:spLocks noGrp="1"/>
          </p:cNvSpPr>
          <p:nvPr>
            <p:ph type="dt" sz="half" idx="10"/>
          </p:nvPr>
        </p:nvSpPr>
        <p:spPr/>
        <p:txBody>
          <a:bodyPr/>
          <a:lstStyle/>
          <a:p>
            <a:fld id="{FCF27D08-AACF-4210-9094-67026A6AA189}"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7</a:t>
            </a:fld>
            <a:endParaRPr kumimoji="1" lang="ja-JP" altLang="en-US"/>
          </a:p>
        </p:txBody>
      </p:sp>
      <p:sp>
        <p:nvSpPr>
          <p:cNvPr id="21" name="テキスト ボックス 20"/>
          <p:cNvSpPr txBox="1"/>
          <p:nvPr/>
        </p:nvSpPr>
        <p:spPr>
          <a:xfrm>
            <a:off x="4211960" y="6099773"/>
            <a:ext cx="4271352" cy="261610"/>
          </a:xfrm>
          <a:prstGeom prst="rect">
            <a:avLst/>
          </a:prstGeom>
          <a:noFill/>
        </p:spPr>
        <p:txBody>
          <a:bodyPr wrap="square" rtlCol="0">
            <a:spAutoFit/>
          </a:bodyPr>
          <a:lstStyle/>
          <a:p>
            <a:r>
              <a:rPr kumimoji="1" lang="ja-JP" altLang="en-US" sz="1100" dirty="0" smtClean="0"/>
              <a:t>参考：</a:t>
            </a:r>
            <a:r>
              <a:rPr lang="ja-JP" altLang="en-US" sz="1100" dirty="0" smtClean="0"/>
              <a:t>「日本</a:t>
            </a:r>
            <a:r>
              <a:rPr lang="ja-JP" altLang="en-US" sz="1100" dirty="0"/>
              <a:t>における</a:t>
            </a:r>
            <a:r>
              <a:rPr lang="en-US" altLang="ja-JP" sz="1100" dirty="0"/>
              <a:t>PB</a:t>
            </a:r>
            <a:r>
              <a:rPr lang="ja-JP" altLang="en-US" sz="1100" dirty="0"/>
              <a:t>の展開方向と食品メーカーの対応</a:t>
            </a:r>
            <a:r>
              <a:rPr lang="ja-JP" altLang="en-US" sz="1100" dirty="0" smtClean="0"/>
              <a:t>課題」</a:t>
            </a:r>
            <a:endParaRPr kumimoji="1" lang="ja-JP" altLang="en-US" sz="1100" dirty="0"/>
          </a:p>
        </p:txBody>
      </p:sp>
      <p:graphicFrame>
        <p:nvGraphicFramePr>
          <p:cNvPr id="5" name="図表 4"/>
          <p:cNvGraphicFramePr/>
          <p:nvPr>
            <p:extLst>
              <p:ext uri="{D42A27DB-BD31-4B8C-83A1-F6EECF244321}">
                <p14:modId xmlns="" xmlns:p14="http://schemas.microsoft.com/office/powerpoint/2010/main" val="2697762138"/>
              </p:ext>
            </p:extLst>
          </p:nvPr>
        </p:nvGraphicFramePr>
        <p:xfrm>
          <a:off x="432048" y="1844824"/>
          <a:ext cx="8388424" cy="42080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4" name="Picture 2" descr="C:\Users\Owner\AppData\Local\Microsoft\Windows\Temporary Internet Files\Content.IE5\GPIYS2W4\MC900384062[1].wm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1599008" y="3543753"/>
            <a:ext cx="910743" cy="735635"/>
          </a:xfrm>
          <a:prstGeom prst="rect">
            <a:avLst/>
          </a:prstGeom>
          <a:noFill/>
          <a:extLst>
            <a:ext uri="{909E8E84-426E-40DD-AFC4-6F175D3DCCD1}">
              <a14:hiddenFill xmlns="" xmlns:a14="http://schemas.microsoft.com/office/drawing/2010/main">
                <a:solidFill>
                  <a:srgbClr val="FFFFFF"/>
                </a:solidFill>
              </a14:hiddenFill>
            </a:ext>
          </a:extLst>
        </p:spPr>
      </p:pic>
      <p:pic>
        <p:nvPicPr>
          <p:cNvPr id="3077" name="Picture 5" descr="C:\Users\Owner\AppData\Local\Microsoft\Windows\Temporary Internet Files\Content.IE5\GPIYS2W4\MC900307871[1].wmf"/>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3563888" y="3356992"/>
            <a:ext cx="806945" cy="842392"/>
          </a:xfrm>
          <a:prstGeom prst="rect">
            <a:avLst/>
          </a:prstGeom>
          <a:noFill/>
          <a:extLst>
            <a:ext uri="{909E8E84-426E-40DD-AFC4-6F175D3DCCD1}">
              <a14:hiddenFill xmlns="" xmlns:a14="http://schemas.microsoft.com/office/drawing/2010/main">
                <a:solidFill>
                  <a:srgbClr val="FFFFFF"/>
                </a:solidFill>
              </a14:hiddenFill>
            </a:ext>
          </a:extLst>
        </p:spPr>
      </p:pic>
      <p:pic>
        <p:nvPicPr>
          <p:cNvPr id="3080" name="Picture 8" descr="C:\Users\Owner\AppData\Local\Microsoft\Windows\Temporary Internet Files\Content.IE5\8L9NO58F\MC900412412[1].wmf"/>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7452320" y="4570276"/>
            <a:ext cx="809931" cy="73563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41700070"/>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fontScale="70000" lnSpcReduction="20000"/>
          </a:bodyPr>
          <a:lstStyle/>
          <a:p>
            <a:r>
              <a:rPr lang="ja-JP" altLang="en-US" sz="2400" dirty="0"/>
              <a:t>雨宮史卓</a:t>
            </a:r>
            <a:r>
              <a:rPr lang="en-US" altLang="ja-JP" sz="2400" dirty="0"/>
              <a:t>(2001</a:t>
            </a:r>
            <a:r>
              <a:rPr lang="en-US" altLang="ja-JP" sz="2400" dirty="0" smtClean="0"/>
              <a:t>)『</a:t>
            </a:r>
            <a:r>
              <a:rPr lang="ja-JP" altLang="en-US" sz="2400" dirty="0" smtClean="0"/>
              <a:t>フード</a:t>
            </a:r>
            <a:r>
              <a:rPr lang="ja-JP" altLang="en-US" sz="2400" dirty="0"/>
              <a:t>・サービスにおけるブランド概念の進展</a:t>
            </a:r>
            <a:r>
              <a:rPr lang="en-US" altLang="ja-JP" sz="2400" dirty="0"/>
              <a:t>』</a:t>
            </a:r>
            <a:r>
              <a:rPr lang="ja-JP" altLang="en-US" sz="2400" dirty="0"/>
              <a:t>日本消費経済学会年報 第</a:t>
            </a:r>
            <a:r>
              <a:rPr lang="en-US" altLang="ja-JP" sz="2400" dirty="0"/>
              <a:t>23</a:t>
            </a:r>
            <a:r>
              <a:rPr lang="ja-JP" altLang="en-US" sz="2400" dirty="0"/>
              <a:t>集</a:t>
            </a:r>
            <a:endParaRPr lang="en-US" altLang="ja-JP" sz="2400" dirty="0"/>
          </a:p>
          <a:p>
            <a:r>
              <a:rPr lang="ja-JP" altLang="en-US" sz="2400" dirty="0"/>
              <a:t>陶山計介・後藤こず恵</a:t>
            </a:r>
            <a:r>
              <a:rPr lang="en-US" altLang="ja-JP" sz="2400" dirty="0"/>
              <a:t>『</a:t>
            </a:r>
            <a:r>
              <a:rPr lang="ja-JP" altLang="en-US" sz="2400" dirty="0"/>
              <a:t>ブランドとストアのロイヤルティ構造</a:t>
            </a:r>
            <a:r>
              <a:rPr lang="en-US" altLang="ja-JP" sz="2400" dirty="0"/>
              <a:t>』</a:t>
            </a:r>
            <a:r>
              <a:rPr lang="ja-JP" altLang="en-US" sz="2400" dirty="0"/>
              <a:t>日経広告研究所報</a:t>
            </a:r>
            <a:endParaRPr lang="en-US" altLang="ja-JP" sz="2400" dirty="0"/>
          </a:p>
          <a:p>
            <a:r>
              <a:rPr lang="ja-JP" altLang="en-US" sz="2400" dirty="0"/>
              <a:t>高橋郁夫</a:t>
            </a:r>
            <a:r>
              <a:rPr lang="en-US" altLang="ja-JP" sz="2400" dirty="0"/>
              <a:t>(2008)『</a:t>
            </a:r>
            <a:r>
              <a:rPr lang="ja-JP" altLang="en-US" sz="2400" dirty="0"/>
              <a:t>三訂消費者購買行動</a:t>
            </a:r>
            <a:r>
              <a:rPr lang="en-US" altLang="ja-JP" sz="2400" dirty="0"/>
              <a:t>-</a:t>
            </a:r>
            <a:r>
              <a:rPr lang="ja-JP" altLang="en-US" sz="2400" dirty="0"/>
              <a:t>小売マーケティングへの写像</a:t>
            </a:r>
            <a:r>
              <a:rPr lang="en-US" altLang="ja-JP" sz="2400" dirty="0"/>
              <a:t>-』</a:t>
            </a:r>
            <a:r>
              <a:rPr lang="ja-JP" altLang="en-US" sz="2400" dirty="0"/>
              <a:t>千倉書房</a:t>
            </a:r>
            <a:endParaRPr lang="en-US" altLang="ja-JP" sz="2400" dirty="0"/>
          </a:p>
          <a:p>
            <a:r>
              <a:rPr lang="ja-JP" altLang="en-US" sz="2400" dirty="0"/>
              <a:t>田中秀一</a:t>
            </a:r>
            <a:r>
              <a:rPr lang="en-US" altLang="ja-JP" sz="2400" dirty="0"/>
              <a:t>(2009)『</a:t>
            </a:r>
            <a:r>
              <a:rPr lang="ja-JP" altLang="en-US" sz="2400" dirty="0"/>
              <a:t>流通マーケティング</a:t>
            </a:r>
            <a:r>
              <a:rPr lang="en-US" altLang="ja-JP" sz="2400" dirty="0"/>
              <a:t>』</a:t>
            </a:r>
            <a:r>
              <a:rPr lang="ja-JP" altLang="en-US" sz="2400" dirty="0"/>
              <a:t>同文館出版</a:t>
            </a:r>
            <a:endParaRPr lang="en-US" altLang="ja-JP" sz="2400" dirty="0"/>
          </a:p>
          <a:p>
            <a:r>
              <a:rPr lang="ja-JP" altLang="en-US" sz="2400" dirty="0"/>
              <a:t>重冨貴子</a:t>
            </a:r>
            <a:r>
              <a:rPr lang="en-US" altLang="ja-JP" sz="2400" dirty="0"/>
              <a:t>(2009)『PB</a:t>
            </a:r>
            <a:r>
              <a:rPr lang="ja-JP" altLang="en-US" sz="2400" dirty="0"/>
              <a:t>の新しい発展段階における消費者の意識と行動</a:t>
            </a:r>
            <a:r>
              <a:rPr lang="en-US" altLang="ja-JP" sz="2400" dirty="0"/>
              <a:t>』</a:t>
            </a:r>
            <a:r>
              <a:rPr lang="ja-JP" altLang="en-US" sz="2400" dirty="0"/>
              <a:t>流通情報 第</a:t>
            </a:r>
            <a:r>
              <a:rPr lang="en-US" altLang="ja-JP" sz="2400" dirty="0"/>
              <a:t>480</a:t>
            </a:r>
            <a:r>
              <a:rPr lang="ja-JP" altLang="en-US" sz="2400" dirty="0"/>
              <a:t>号 財団法人流通経済研究所</a:t>
            </a:r>
            <a:endParaRPr lang="en-US" altLang="ja-JP" sz="2400" dirty="0"/>
          </a:p>
          <a:p>
            <a:r>
              <a:rPr lang="ja-JP" altLang="en-US" sz="2400" dirty="0"/>
              <a:t>木立真直</a:t>
            </a:r>
            <a:r>
              <a:rPr lang="en-US" altLang="ja-JP" sz="2400" dirty="0"/>
              <a:t>(2010)『</a:t>
            </a:r>
            <a:r>
              <a:rPr lang="ja-JP" altLang="en-US" sz="2400" dirty="0"/>
              <a:t>日本における</a:t>
            </a:r>
            <a:r>
              <a:rPr lang="en-US" altLang="ja-JP" sz="2400" dirty="0"/>
              <a:t>PB</a:t>
            </a:r>
            <a:r>
              <a:rPr lang="ja-JP" altLang="en-US" sz="2400" dirty="0"/>
              <a:t>の展開方向と食品メーカーの対応課題</a:t>
            </a:r>
            <a:r>
              <a:rPr lang="en-US" altLang="ja-JP" sz="2400" dirty="0"/>
              <a:t>』</a:t>
            </a:r>
            <a:r>
              <a:rPr lang="ja-JP" altLang="en-US" sz="2400" dirty="0"/>
              <a:t>食品企業財務動向調査報告書 食品需給研究センター</a:t>
            </a:r>
            <a:endParaRPr lang="en-US" altLang="ja-JP" sz="2400" dirty="0"/>
          </a:p>
          <a:p>
            <a:r>
              <a:rPr lang="ja-JP" altLang="en-US" sz="2400" dirty="0"/>
              <a:t>大野尚弘</a:t>
            </a:r>
            <a:r>
              <a:rPr lang="en-US" altLang="ja-JP" sz="2400" dirty="0"/>
              <a:t>(2010)『PB</a:t>
            </a:r>
            <a:r>
              <a:rPr lang="ja-JP" altLang="en-US" sz="2400" dirty="0"/>
              <a:t>戦略 </a:t>
            </a:r>
            <a:r>
              <a:rPr lang="en-US" altLang="ja-JP" sz="2400" dirty="0"/>
              <a:t>―</a:t>
            </a:r>
            <a:r>
              <a:rPr lang="ja-JP" altLang="en-US" sz="2400" dirty="0"/>
              <a:t>その構造とダイナミクス</a:t>
            </a:r>
            <a:r>
              <a:rPr lang="en-US" altLang="ja-JP" sz="2400" dirty="0"/>
              <a:t>―』</a:t>
            </a:r>
            <a:r>
              <a:rPr lang="ja-JP" altLang="en-US" sz="2400" dirty="0"/>
              <a:t>千倉書房</a:t>
            </a:r>
            <a:endParaRPr lang="en-US" altLang="ja-JP" sz="2400" dirty="0"/>
          </a:p>
          <a:p>
            <a:r>
              <a:rPr lang="ja-JP" altLang="en-US" sz="2400" dirty="0"/>
              <a:t>宮下雄治</a:t>
            </a:r>
            <a:r>
              <a:rPr lang="en-US" altLang="ja-JP" sz="2400" dirty="0"/>
              <a:t>(2011)『</a:t>
            </a:r>
            <a:r>
              <a:rPr lang="ja-JP" altLang="en-US" sz="2400" dirty="0"/>
              <a:t>日本における</a:t>
            </a:r>
            <a:r>
              <a:rPr lang="en-US" altLang="ja-JP" sz="2400" dirty="0"/>
              <a:t>PB</a:t>
            </a:r>
            <a:r>
              <a:rPr lang="ja-JP" altLang="en-US" sz="2400" dirty="0"/>
              <a:t>商品の開発動向と発展可能性</a:t>
            </a:r>
            <a:r>
              <a:rPr lang="en-US" altLang="ja-JP" sz="2400" dirty="0"/>
              <a:t>-</a:t>
            </a:r>
            <a:r>
              <a:rPr lang="ja-JP" altLang="en-US" sz="2400" dirty="0"/>
              <a:t>国際比較の観点から</a:t>
            </a:r>
            <a:r>
              <a:rPr lang="en-US" altLang="ja-JP" sz="2400" dirty="0"/>
              <a:t>-』</a:t>
            </a:r>
            <a:r>
              <a:rPr lang="ja-JP" altLang="en-US" sz="2400" dirty="0"/>
              <a:t>城西国際大学紀要 第</a:t>
            </a:r>
            <a:r>
              <a:rPr lang="en-US" altLang="ja-JP" sz="2400" dirty="0"/>
              <a:t>19</a:t>
            </a:r>
            <a:r>
              <a:rPr lang="ja-JP" altLang="en-US" sz="2400" dirty="0"/>
              <a:t>巻第</a:t>
            </a:r>
            <a:r>
              <a:rPr lang="en-US" altLang="ja-JP" sz="2400" dirty="0"/>
              <a:t>1</a:t>
            </a:r>
            <a:r>
              <a:rPr lang="ja-JP" altLang="en-US" sz="2400" dirty="0"/>
              <a:t>号 城西国際大学</a:t>
            </a:r>
            <a:endParaRPr lang="en-US" altLang="ja-JP" sz="2400" dirty="0"/>
          </a:p>
          <a:p>
            <a:r>
              <a:rPr lang="ja-JP" altLang="en-US" sz="2400" dirty="0"/>
              <a:t>宮下雄治</a:t>
            </a:r>
            <a:r>
              <a:rPr lang="en-US" altLang="ja-JP" sz="2400" dirty="0"/>
              <a:t>(2011)『PB</a:t>
            </a:r>
            <a:r>
              <a:rPr lang="ja-JP" altLang="en-US" sz="2400" dirty="0"/>
              <a:t>に対する消費者の知覚リスクと商品評価</a:t>
            </a:r>
            <a:r>
              <a:rPr lang="en-US" altLang="ja-JP" sz="2400" dirty="0"/>
              <a:t>』</a:t>
            </a:r>
            <a:r>
              <a:rPr lang="ja-JP" altLang="en-US" sz="2400" dirty="0"/>
              <a:t>季刊 マーケティングジャーナル　</a:t>
            </a:r>
            <a:r>
              <a:rPr lang="en-US" altLang="ja-JP" sz="2400" dirty="0"/>
              <a:t>2011/Summer 121 vo.31 No.1</a:t>
            </a:r>
            <a:r>
              <a:rPr lang="ja-JP" altLang="en-US" sz="2400" dirty="0"/>
              <a:t>　日本マーケティング協会</a:t>
            </a:r>
            <a:endParaRPr lang="en-US" altLang="ja-JP" sz="2400" dirty="0"/>
          </a:p>
          <a:p>
            <a:r>
              <a:rPr lang="ja-JP" altLang="en-US" sz="2400" dirty="0"/>
              <a:t>水野清文</a:t>
            </a:r>
            <a:r>
              <a:rPr lang="en-US" altLang="ja-JP" sz="2400" dirty="0"/>
              <a:t>(2011)『</a:t>
            </a:r>
            <a:r>
              <a:rPr lang="ja-JP" altLang="en-US" sz="2400" dirty="0"/>
              <a:t>食品関連企業の戦略的展望</a:t>
            </a:r>
            <a:r>
              <a:rPr lang="en-US" altLang="ja-JP" sz="2400" dirty="0"/>
              <a:t>-</a:t>
            </a:r>
            <a:r>
              <a:rPr lang="ja-JP" altLang="en-US" sz="2400" dirty="0"/>
              <a:t>プライベート・ブランド商品戦略の課題克服と新たな企業形態の拡がり</a:t>
            </a:r>
            <a:r>
              <a:rPr lang="en-US" altLang="ja-JP" sz="2400" dirty="0"/>
              <a:t>-』</a:t>
            </a:r>
            <a:r>
              <a:rPr lang="ja-JP" altLang="en-US" sz="2400" dirty="0"/>
              <a:t>日本産業経済学会産業経済研究　日本産業経済</a:t>
            </a:r>
            <a:r>
              <a:rPr lang="ja-JP" altLang="en-US" sz="2400" dirty="0" smtClean="0"/>
              <a:t>学会</a:t>
            </a:r>
            <a:endParaRPr lang="en-US" altLang="ja-JP" sz="2400" dirty="0" smtClean="0"/>
          </a:p>
        </p:txBody>
      </p:sp>
      <p:sp>
        <p:nvSpPr>
          <p:cNvPr id="23" name="日付プレースホルダ 22"/>
          <p:cNvSpPr>
            <a:spLocks noGrp="1"/>
          </p:cNvSpPr>
          <p:nvPr>
            <p:ph type="dt" sz="half" idx="10"/>
          </p:nvPr>
        </p:nvSpPr>
        <p:spPr/>
        <p:txBody>
          <a:bodyPr/>
          <a:lstStyle/>
          <a:p>
            <a:fld id="{19D7E8C0-C608-49D1-A40C-544E0175BE7C}"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70</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参考文献一覧</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2" cstate="print"/>
          <a:srcRect/>
          <a:stretch>
            <a:fillRect/>
          </a:stretch>
        </p:blipFill>
        <p:spPr bwMode="auto">
          <a:xfrm>
            <a:off x="2483768" y="116632"/>
            <a:ext cx="576064" cy="806247"/>
          </a:xfrm>
          <a:prstGeom prst="rect">
            <a:avLst/>
          </a:prstGeom>
          <a:noFill/>
        </p:spPr>
      </p:pic>
    </p:spTree>
    <p:extLst>
      <p:ext uri="{BB962C8B-B14F-4D97-AF65-F5344CB8AC3E}">
        <p14:creationId xmlns="" xmlns:p14="http://schemas.microsoft.com/office/powerpoint/2010/main" val="4094817665"/>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fontScale="70000" lnSpcReduction="20000"/>
          </a:bodyPr>
          <a:lstStyle/>
          <a:p>
            <a:r>
              <a:rPr lang="ja-JP" altLang="en-US" sz="2800" dirty="0" smtClean="0"/>
              <a:t>社団</a:t>
            </a:r>
            <a:r>
              <a:rPr lang="ja-JP" altLang="en-US" sz="2800" dirty="0"/>
              <a:t>法人食品需給研究センター</a:t>
            </a:r>
            <a:r>
              <a:rPr lang="en-US" altLang="ja-JP" sz="2800" dirty="0"/>
              <a:t>(2010)『</a:t>
            </a:r>
            <a:r>
              <a:rPr lang="ja-JP" altLang="en-US" sz="2800" dirty="0"/>
              <a:t>食品企業財務動向調査報告書</a:t>
            </a:r>
            <a:r>
              <a:rPr lang="en-US" altLang="ja-JP" sz="2800" dirty="0"/>
              <a:t>-</a:t>
            </a:r>
            <a:r>
              <a:rPr lang="ja-JP" altLang="en-US" sz="2800" dirty="0"/>
              <a:t>食品企業における</a:t>
            </a:r>
            <a:r>
              <a:rPr lang="en-US" altLang="ja-JP" sz="2800" dirty="0"/>
              <a:t>PB</a:t>
            </a:r>
            <a:r>
              <a:rPr lang="ja-JP" altLang="en-US" sz="2800" dirty="0"/>
              <a:t>取組の現状と課題</a:t>
            </a:r>
            <a:r>
              <a:rPr lang="en-US" altLang="ja-JP" sz="2800" dirty="0"/>
              <a:t>-』</a:t>
            </a:r>
            <a:r>
              <a:rPr lang="ja-JP" altLang="en-US" sz="2800" dirty="0"/>
              <a:t>　</a:t>
            </a:r>
            <a:r>
              <a:rPr lang="en-US" altLang="ja-JP" sz="2800" dirty="0">
                <a:hlinkClick r:id="rId2"/>
              </a:rPr>
              <a:t>http://www.fmric.or.jp/management/index.html</a:t>
            </a:r>
            <a:endParaRPr lang="en-US" altLang="ja-JP" sz="2400" dirty="0"/>
          </a:p>
          <a:p>
            <a:r>
              <a:rPr lang="ja-JP" altLang="en-US" sz="2400" dirty="0"/>
              <a:t>菊池宏之</a:t>
            </a:r>
            <a:r>
              <a:rPr lang="en-US" altLang="ja-JP" sz="2400" dirty="0"/>
              <a:t>(2010)</a:t>
            </a:r>
            <a:r>
              <a:rPr lang="ja-JP" altLang="en-US" sz="2400" dirty="0"/>
              <a:t>「小売業における</a:t>
            </a:r>
            <a:r>
              <a:rPr lang="en-US" altLang="ja-JP" sz="2400" dirty="0"/>
              <a:t>PB</a:t>
            </a:r>
            <a:r>
              <a:rPr lang="ja-JP" altLang="en-US" sz="2400" dirty="0"/>
              <a:t>商品取扱の現状と成果並びに課題」　社団法人食品需給研究センター　</a:t>
            </a:r>
            <a:r>
              <a:rPr lang="en-US" altLang="ja-JP" sz="2400" dirty="0">
                <a:hlinkClick r:id="rId2"/>
              </a:rPr>
              <a:t>http://www.fmric.or.jp/management/index.html</a:t>
            </a:r>
            <a:endParaRPr lang="en-US" altLang="ja-JP" sz="2400" dirty="0"/>
          </a:p>
          <a:p>
            <a:r>
              <a:rPr lang="ja-JP" altLang="en-US" sz="2400" dirty="0" smtClean="0"/>
              <a:t>日本政策金融公庫　</a:t>
            </a:r>
            <a:r>
              <a:rPr lang="en-US" altLang="ja-JP" sz="2400" dirty="0" smtClean="0">
                <a:hlinkClick r:id="rId3"/>
              </a:rPr>
              <a:t>http://www.jfc.go.jp/a/topics/pdf/topics_110901_1.pdf</a:t>
            </a:r>
            <a:endParaRPr lang="en-US" altLang="ja-JP" sz="2400" dirty="0" smtClean="0"/>
          </a:p>
          <a:p>
            <a:r>
              <a:rPr lang="ja-JP" altLang="en-US" sz="2400" dirty="0" smtClean="0"/>
              <a:t>トップバリュ</a:t>
            </a:r>
            <a:r>
              <a:rPr lang="ja-JP" altLang="en-US" sz="2400" dirty="0"/>
              <a:t>　</a:t>
            </a:r>
            <a:r>
              <a:rPr lang="en-US" altLang="ja-JP" sz="2400" dirty="0">
                <a:hlinkClick r:id="rId4"/>
              </a:rPr>
              <a:t>http://www.topvalu.net/</a:t>
            </a:r>
            <a:endParaRPr lang="en-US" altLang="ja-JP" sz="2400" dirty="0"/>
          </a:p>
          <a:p>
            <a:r>
              <a:rPr lang="ja-JP" altLang="en-US" sz="2400" dirty="0"/>
              <a:t>セブンプレミアム　</a:t>
            </a:r>
            <a:r>
              <a:rPr lang="en-US" altLang="ja-JP" sz="2400" dirty="0">
                <a:hlinkClick r:id="rId5"/>
              </a:rPr>
              <a:t>http://www.sej.co.jp/products/original/</a:t>
            </a:r>
            <a:endParaRPr lang="en-US" altLang="ja-JP" sz="2400" dirty="0"/>
          </a:p>
          <a:p>
            <a:r>
              <a:rPr lang="en-US" altLang="ja-JP" sz="2400" dirty="0" err="1"/>
              <a:t>MyVoice</a:t>
            </a:r>
            <a:r>
              <a:rPr lang="ja-JP" altLang="en-US" sz="2400" dirty="0"/>
              <a:t>　</a:t>
            </a:r>
            <a:r>
              <a:rPr lang="en-US" altLang="ja-JP" sz="2400" dirty="0">
                <a:hlinkClick r:id="rId6"/>
              </a:rPr>
              <a:t>http://www.myvoice.co.jp/biz/surveys/16011/index.html</a:t>
            </a:r>
            <a:endParaRPr lang="en-US" altLang="ja-JP" sz="2400" dirty="0"/>
          </a:p>
          <a:p>
            <a:r>
              <a:rPr lang="en-US" altLang="ja-JP" sz="2400" dirty="0"/>
              <a:t>News2u.net</a:t>
            </a:r>
            <a:r>
              <a:rPr lang="ja-JP" altLang="en-US" sz="2400" dirty="0"/>
              <a:t>　</a:t>
            </a:r>
            <a:r>
              <a:rPr lang="en-US" altLang="ja-JP" sz="2400" dirty="0"/>
              <a:t> </a:t>
            </a:r>
            <a:r>
              <a:rPr lang="en-US" altLang="ja-JP" sz="2400" dirty="0">
                <a:hlinkClick r:id="rId7"/>
              </a:rPr>
              <a:t>http://</a:t>
            </a:r>
            <a:r>
              <a:rPr lang="en-US" altLang="ja-JP" sz="2400" dirty="0" smtClean="0">
                <a:hlinkClick r:id="rId7"/>
              </a:rPr>
              <a:t>www.news2u.net/releases/92594</a:t>
            </a:r>
            <a:endParaRPr lang="en-US" altLang="ja-JP" sz="2400" dirty="0" smtClean="0"/>
          </a:p>
          <a:p>
            <a:r>
              <a:rPr lang="ja-JP" altLang="en-US" sz="2400" dirty="0" smtClean="0"/>
              <a:t>マネー用語辞典　</a:t>
            </a:r>
            <a:r>
              <a:rPr lang="en-US" altLang="ja-JP" sz="2400" dirty="0" smtClean="0"/>
              <a:t> </a:t>
            </a:r>
            <a:r>
              <a:rPr lang="en-US" altLang="ja-JP" sz="2400" dirty="0" smtClean="0">
                <a:hlinkClick r:id="rId8"/>
              </a:rPr>
              <a:t>http://m-words.jp/</a:t>
            </a:r>
            <a:endParaRPr lang="en-US" altLang="ja-JP" sz="2400" dirty="0" smtClean="0"/>
          </a:p>
          <a:p>
            <a:r>
              <a:rPr lang="ja-JP" altLang="en-US" sz="2400" dirty="0" smtClean="0"/>
              <a:t>コトバンク　　</a:t>
            </a:r>
            <a:r>
              <a:rPr lang="en-US" altLang="ja-JP" sz="2400" dirty="0" smtClean="0"/>
              <a:t> </a:t>
            </a:r>
            <a:r>
              <a:rPr lang="en-US" altLang="ja-JP" sz="2400" dirty="0" smtClean="0">
                <a:hlinkClick r:id="rId9"/>
              </a:rPr>
              <a:t>http://kotobank.jp/</a:t>
            </a:r>
            <a:endParaRPr lang="en-US" altLang="ja-JP" sz="2400" dirty="0" smtClean="0"/>
          </a:p>
          <a:p>
            <a:r>
              <a:rPr lang="ja-JP" altLang="en-US" sz="2400" dirty="0" smtClean="0"/>
              <a:t>業界動向サーチ　　</a:t>
            </a:r>
            <a:r>
              <a:rPr lang="en-US" altLang="ja-JP" sz="2400" dirty="0" smtClean="0"/>
              <a:t> </a:t>
            </a:r>
            <a:r>
              <a:rPr lang="en-US" altLang="ja-JP" sz="2400" dirty="0" smtClean="0">
                <a:hlinkClick r:id="rId10"/>
              </a:rPr>
              <a:t>http://gyokai-search.com/</a:t>
            </a:r>
            <a:endParaRPr lang="en-US" altLang="ja-JP" sz="2400" dirty="0" smtClean="0"/>
          </a:p>
          <a:p>
            <a:r>
              <a:rPr lang="ja-JP" altLang="en-US" sz="2400" dirty="0" smtClean="0"/>
              <a:t>キユーピーに学ぶ「ブランド・イメージの作り方」</a:t>
            </a:r>
            <a:r>
              <a:rPr lang="en-US" altLang="ja-JP" sz="2400" dirty="0" smtClean="0">
                <a:hlinkClick r:id="rId11"/>
              </a:rPr>
              <a:t>http://d.hatena.ne.jp/benchimarking-column/20111027</a:t>
            </a:r>
            <a:endParaRPr lang="en-US" altLang="ja-JP" sz="2400" dirty="0" smtClean="0"/>
          </a:p>
          <a:p>
            <a:r>
              <a:rPr lang="ja-JP" altLang="en-US" sz="2400" dirty="0" smtClean="0"/>
              <a:t>ミツエーリンクス　</a:t>
            </a:r>
            <a:r>
              <a:rPr lang="en-US" altLang="ja-JP" sz="2400" dirty="0" smtClean="0">
                <a:hlinkClick r:id="rId12"/>
              </a:rPr>
              <a:t>http://www.mitsue.co.jp/</a:t>
            </a:r>
            <a:endParaRPr lang="en-US" altLang="ja-JP" sz="2400" dirty="0" smtClean="0"/>
          </a:p>
          <a:p>
            <a:endParaRPr lang="en-US" altLang="ja-JP" sz="2400" dirty="0" smtClean="0"/>
          </a:p>
          <a:p>
            <a:endParaRPr lang="ja-JP" altLang="en-US" sz="2400" dirty="0" smtClean="0"/>
          </a:p>
        </p:txBody>
      </p:sp>
      <p:sp>
        <p:nvSpPr>
          <p:cNvPr id="23" name="日付プレースホルダ 22"/>
          <p:cNvSpPr>
            <a:spLocks noGrp="1"/>
          </p:cNvSpPr>
          <p:nvPr>
            <p:ph type="dt" sz="half" idx="10"/>
          </p:nvPr>
        </p:nvSpPr>
        <p:spPr/>
        <p:txBody>
          <a:bodyPr/>
          <a:lstStyle/>
          <a:p>
            <a:fld id="{C7FD733D-1AD7-4EFF-A62A-BFE3D5044067}"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71</a:t>
            </a:fld>
            <a:endParaRPr kumimoji="1" lang="ja-JP" altLang="en-US"/>
          </a:p>
        </p:txBody>
      </p:sp>
      <p:sp>
        <p:nvSpPr>
          <p:cNvPr id="15"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参考</a:t>
            </a:r>
            <a:r>
              <a:rPr lang="en-US" altLang="ja-JP" dirty="0" smtClean="0">
                <a:latin typeface="HG丸ｺﾞｼｯｸM-PRO" pitchFamily="50" charset="-128"/>
                <a:ea typeface="HG丸ｺﾞｼｯｸM-PRO" pitchFamily="50" charset="-128"/>
              </a:rPr>
              <a:t>URL</a:t>
            </a:r>
            <a:r>
              <a:rPr kumimoji="1" lang="ja-JP" altLang="en-US" dirty="0" smtClean="0">
                <a:latin typeface="HG丸ｺﾞｼｯｸM-PRO" pitchFamily="50" charset="-128"/>
                <a:ea typeface="HG丸ｺﾞｼｯｸM-PRO" pitchFamily="50" charset="-128"/>
              </a:rPr>
              <a:t>一覧</a:t>
            </a:r>
            <a:endParaRPr kumimoji="1" lang="ja-JP" altLang="en-US" dirty="0">
              <a:latin typeface="HG丸ｺﾞｼｯｸM-PRO" pitchFamily="50" charset="-128"/>
              <a:ea typeface="HG丸ｺﾞｼｯｸM-PRO" pitchFamily="50" charset="-128"/>
            </a:endParaRPr>
          </a:p>
        </p:txBody>
      </p:sp>
      <p:pic>
        <p:nvPicPr>
          <p:cNvPr id="11" name="Picture 2" descr="C:\Documents and Settings\bc1000795\Local Settings\Temporary Internet Files\Content.IE5\9C43WGEA\MC900423577[1].wmf"/>
          <p:cNvPicPr>
            <a:picLocks noChangeAspect="1" noChangeArrowheads="1"/>
          </p:cNvPicPr>
          <p:nvPr/>
        </p:nvPicPr>
        <p:blipFill>
          <a:blip r:embed="rId13" cstate="print"/>
          <a:srcRect/>
          <a:stretch>
            <a:fillRect/>
          </a:stretch>
        </p:blipFill>
        <p:spPr bwMode="auto">
          <a:xfrm>
            <a:off x="2483768" y="116632"/>
            <a:ext cx="576064" cy="806247"/>
          </a:xfrm>
          <a:prstGeom prst="rect">
            <a:avLst/>
          </a:prstGeom>
          <a:noFill/>
        </p:spPr>
      </p:pic>
    </p:spTree>
    <p:extLst>
      <p:ext uri="{BB962C8B-B14F-4D97-AF65-F5344CB8AC3E}">
        <p14:creationId xmlns="" xmlns:p14="http://schemas.microsoft.com/office/powerpoint/2010/main" val="4094817665"/>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日付プレースホルダ 22"/>
          <p:cNvSpPr>
            <a:spLocks noGrp="1"/>
          </p:cNvSpPr>
          <p:nvPr>
            <p:ph type="dt" sz="half" idx="10"/>
          </p:nvPr>
        </p:nvSpPr>
        <p:spPr/>
        <p:txBody>
          <a:bodyPr/>
          <a:lstStyle/>
          <a:p>
            <a:fld id="{FC10BC4C-16A0-41B9-A685-AEC1F871FC43}"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72</a:t>
            </a:fld>
            <a:endParaRPr kumimoji="1" lang="ja-JP" altLang="en-US"/>
          </a:p>
        </p:txBody>
      </p:sp>
      <p:pic>
        <p:nvPicPr>
          <p:cNvPr id="2051" name="Picture 3" descr="C:\Documents and Settings\bc1000795\Local Settings\Temporary Internet Files\Content.IE5\TGZW9C1H\MC900417926[1].wmf"/>
          <p:cNvPicPr>
            <a:picLocks noChangeAspect="1" noChangeArrowheads="1"/>
          </p:cNvPicPr>
          <p:nvPr/>
        </p:nvPicPr>
        <p:blipFill>
          <a:blip r:embed="rId3" cstate="print"/>
          <a:srcRect/>
          <a:stretch>
            <a:fillRect/>
          </a:stretch>
        </p:blipFill>
        <p:spPr bwMode="auto">
          <a:xfrm>
            <a:off x="0" y="908720"/>
            <a:ext cx="9151624" cy="5949280"/>
          </a:xfrm>
          <a:prstGeom prst="rect">
            <a:avLst/>
          </a:prstGeom>
          <a:noFill/>
        </p:spPr>
      </p:pic>
      <p:pic>
        <p:nvPicPr>
          <p:cNvPr id="2066" name="Picture 18" descr="C:\Documents and Settings\bc1000795\Local Settings\Temporary Internet Files\Content.IE5\8YP1SY2U\MC900344515[1].wmf"/>
          <p:cNvPicPr>
            <a:picLocks noChangeAspect="1" noChangeArrowheads="1"/>
          </p:cNvPicPr>
          <p:nvPr/>
        </p:nvPicPr>
        <p:blipFill>
          <a:blip r:embed="rId4" cstate="print"/>
          <a:srcRect/>
          <a:stretch>
            <a:fillRect/>
          </a:stretch>
        </p:blipFill>
        <p:spPr bwMode="auto">
          <a:xfrm>
            <a:off x="5935169" y="0"/>
            <a:ext cx="3208831" cy="2276872"/>
          </a:xfrm>
          <a:prstGeom prst="rect">
            <a:avLst/>
          </a:prstGeom>
          <a:noFill/>
        </p:spPr>
      </p:pic>
      <p:pic>
        <p:nvPicPr>
          <p:cNvPr id="2058" name="Picture 10" descr="C:\Documents and Settings\bc1000795\Local Settings\Temporary Internet Files\Content.IE5\TGZW9C1H\MC900439772[1].png"/>
          <p:cNvPicPr>
            <a:picLocks noChangeAspect="1" noChangeArrowheads="1"/>
          </p:cNvPicPr>
          <p:nvPr/>
        </p:nvPicPr>
        <p:blipFill>
          <a:blip r:embed="rId5" cstate="print"/>
          <a:srcRect/>
          <a:stretch>
            <a:fillRect/>
          </a:stretch>
        </p:blipFill>
        <p:spPr bwMode="auto">
          <a:xfrm>
            <a:off x="6400800" y="0"/>
            <a:ext cx="2743200" cy="2743200"/>
          </a:xfrm>
          <a:prstGeom prst="rect">
            <a:avLst/>
          </a:prstGeom>
          <a:noFill/>
        </p:spPr>
      </p:pic>
      <p:pic>
        <p:nvPicPr>
          <p:cNvPr id="2068" name="Picture 20" descr="C:\Documents and Settings\bc1000795\Local Settings\Temporary Internet Files\Content.IE5\H787DTFK\MC900445276[1].wmf"/>
          <p:cNvPicPr>
            <a:picLocks noChangeAspect="1" noChangeArrowheads="1"/>
          </p:cNvPicPr>
          <p:nvPr/>
        </p:nvPicPr>
        <p:blipFill>
          <a:blip r:embed="rId6" cstate="print"/>
          <a:srcRect/>
          <a:stretch>
            <a:fillRect/>
          </a:stretch>
        </p:blipFill>
        <p:spPr bwMode="auto">
          <a:xfrm flipH="1">
            <a:off x="611560" y="3140968"/>
            <a:ext cx="1719327" cy="1818265"/>
          </a:xfrm>
          <a:prstGeom prst="rect">
            <a:avLst/>
          </a:prstGeom>
          <a:noFill/>
        </p:spPr>
      </p:pic>
      <p:sp>
        <p:nvSpPr>
          <p:cNvPr id="26" name="テキスト ボックス 25"/>
          <p:cNvSpPr txBox="1"/>
          <p:nvPr/>
        </p:nvSpPr>
        <p:spPr>
          <a:xfrm>
            <a:off x="395536" y="2276872"/>
            <a:ext cx="6468437" cy="584775"/>
          </a:xfrm>
          <a:prstGeom prst="rect">
            <a:avLst/>
          </a:prstGeom>
          <a:noFill/>
        </p:spPr>
        <p:txBody>
          <a:bodyPr wrap="none" rtlCol="0">
            <a:spAutoFit/>
          </a:bodyPr>
          <a:lstStyle/>
          <a:p>
            <a:r>
              <a:rPr kumimoji="1" lang="ja-JP" altLang="en-US" sz="3200" dirty="0" smtClean="0">
                <a:latin typeface="HGP創英ﾌﾟﾚｾﾞﾝｽEB" pitchFamily="18" charset="-128"/>
                <a:ea typeface="HGP創英ﾌﾟﾚｾﾞﾝｽEB" pitchFamily="18" charset="-128"/>
              </a:rPr>
              <a:t>ご静聴ありがとうございました！！！！</a:t>
            </a:r>
            <a:endParaRPr kumimoji="1" lang="ja-JP" altLang="en-US" sz="3200" dirty="0">
              <a:latin typeface="HGP創英ﾌﾟﾚｾﾞﾝｽEB" pitchFamily="18" charset="-128"/>
              <a:ea typeface="HGP創英ﾌﾟﾚｾﾞﾝｽEB" pitchFamily="18" charset="-128"/>
            </a:endParaRPr>
          </a:p>
        </p:txBody>
      </p:sp>
    </p:spTree>
    <p:extLst>
      <p:ext uri="{BB962C8B-B14F-4D97-AF65-F5344CB8AC3E}">
        <p14:creationId xmlns="" xmlns:p14="http://schemas.microsoft.com/office/powerpoint/2010/main" val="255323375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　</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r>
              <a:rPr lang="ja-JP" altLang="en-US" dirty="0" smtClean="0"/>
              <a:t>今の</a:t>
            </a:r>
            <a:r>
              <a:rPr lang="en-US" altLang="ja-JP" dirty="0" smtClean="0"/>
              <a:t>PB</a:t>
            </a:r>
            <a:r>
              <a:rPr lang="ja-JP" altLang="en-US" dirty="0" smtClean="0"/>
              <a:t>ブームまで</a:t>
            </a:r>
            <a:endParaRPr lang="en-US" altLang="ja-JP" dirty="0" smtClean="0"/>
          </a:p>
        </p:txBody>
      </p:sp>
      <p:graphicFrame>
        <p:nvGraphicFramePr>
          <p:cNvPr id="13" name="図表 12"/>
          <p:cNvGraphicFramePr/>
          <p:nvPr/>
        </p:nvGraphicFramePr>
        <p:xfrm>
          <a:off x="611560" y="2132856"/>
          <a:ext cx="8280920" cy="2232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2" descr="C:\Documents and Settings\bc1000795\Local Settings\Temporary Internet Files\Content.IE5\49PGDNPH\MC900397776[1].wmf"/>
          <p:cNvPicPr>
            <a:picLocks noChangeAspect="1" noChangeArrowheads="1"/>
          </p:cNvPicPr>
          <p:nvPr/>
        </p:nvPicPr>
        <p:blipFill>
          <a:blip r:embed="rId8" cstate="print"/>
          <a:srcRect/>
          <a:stretch>
            <a:fillRect/>
          </a:stretch>
        </p:blipFill>
        <p:spPr bwMode="auto">
          <a:xfrm>
            <a:off x="467544" y="3933056"/>
            <a:ext cx="1152128" cy="945096"/>
          </a:xfrm>
          <a:prstGeom prst="rect">
            <a:avLst/>
          </a:prstGeom>
          <a:noFill/>
        </p:spPr>
      </p:pic>
      <p:pic>
        <p:nvPicPr>
          <p:cNvPr id="1027" name="Picture 3" descr="C:\Documents and Settings\bc1000795\Local Settings\Temporary Internet Files\Content.IE5\MJOP34SQ\MC900440395[1].png"/>
          <p:cNvPicPr>
            <a:picLocks noChangeAspect="1" noChangeArrowheads="1"/>
          </p:cNvPicPr>
          <p:nvPr/>
        </p:nvPicPr>
        <p:blipFill>
          <a:blip r:embed="rId9" cstate="print"/>
          <a:srcRect/>
          <a:stretch>
            <a:fillRect/>
          </a:stretch>
        </p:blipFill>
        <p:spPr bwMode="auto">
          <a:xfrm>
            <a:off x="5004048" y="3717032"/>
            <a:ext cx="1152128" cy="1152128"/>
          </a:xfrm>
          <a:prstGeom prst="rect">
            <a:avLst/>
          </a:prstGeom>
          <a:noFill/>
        </p:spPr>
      </p:pic>
      <p:pic>
        <p:nvPicPr>
          <p:cNvPr id="16" name="Picture 2"/>
          <p:cNvPicPr>
            <a:picLocks noChangeAspect="1" noChangeArrowheads="1"/>
          </p:cNvPicPr>
          <p:nvPr/>
        </p:nvPicPr>
        <p:blipFill>
          <a:blip r:embed="rId10" cstate="print"/>
          <a:srcRect/>
          <a:stretch>
            <a:fillRect/>
          </a:stretch>
        </p:blipFill>
        <p:spPr bwMode="auto">
          <a:xfrm>
            <a:off x="7956376" y="3645024"/>
            <a:ext cx="1080120" cy="1706925"/>
          </a:xfrm>
          <a:prstGeom prst="rect">
            <a:avLst/>
          </a:prstGeom>
          <a:noFill/>
          <a:ln w="9525">
            <a:noFill/>
            <a:miter lim="800000"/>
            <a:headEnd/>
            <a:tailEnd/>
          </a:ln>
        </p:spPr>
      </p:pic>
      <p:sp>
        <p:nvSpPr>
          <p:cNvPr id="19" name="正方形/長方形 18"/>
          <p:cNvSpPr/>
          <p:nvPr/>
        </p:nvSpPr>
        <p:spPr>
          <a:xfrm>
            <a:off x="1259632" y="4941168"/>
            <a:ext cx="6696744" cy="1440160"/>
          </a:xfrm>
          <a:prstGeom prst="rect">
            <a:avLst/>
          </a:prstGeom>
          <a:ln w="76200" cmpd="thickThi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dirty="0" smtClean="0">
                <a:latin typeface="+mj-ea"/>
                <a:ea typeface="+mj-ea"/>
              </a:rPr>
              <a:t>日本はまだ「ストア・ロイヤルティの向上」</a:t>
            </a:r>
            <a:endParaRPr kumimoji="1" lang="en-US" altLang="ja-JP" sz="2400" dirty="0" smtClean="0">
              <a:latin typeface="+mj-ea"/>
              <a:ea typeface="+mj-ea"/>
            </a:endParaRPr>
          </a:p>
          <a:p>
            <a:pPr algn="ctr"/>
            <a:r>
              <a:rPr kumimoji="1" lang="ja-JP" altLang="en-US" sz="2400" dirty="0" smtClean="0">
                <a:latin typeface="+mj-ea"/>
                <a:ea typeface="+mj-ea"/>
              </a:rPr>
              <a:t>までは至っていない</a:t>
            </a:r>
            <a:endParaRPr kumimoji="1" lang="ja-JP" altLang="en-US" sz="2400" dirty="0">
              <a:latin typeface="+mj-ea"/>
              <a:ea typeface="+mj-ea"/>
            </a:endParaRPr>
          </a:p>
        </p:txBody>
      </p:sp>
      <p:sp>
        <p:nvSpPr>
          <p:cNvPr id="20" name="テキスト ボックス 19"/>
          <p:cNvSpPr txBox="1"/>
          <p:nvPr/>
        </p:nvSpPr>
        <p:spPr>
          <a:xfrm>
            <a:off x="3757032" y="6093296"/>
            <a:ext cx="4271352" cy="261610"/>
          </a:xfrm>
          <a:prstGeom prst="rect">
            <a:avLst/>
          </a:prstGeom>
          <a:noFill/>
        </p:spPr>
        <p:txBody>
          <a:bodyPr wrap="square" rtlCol="0">
            <a:spAutoFit/>
          </a:bodyPr>
          <a:lstStyle/>
          <a:p>
            <a:r>
              <a:rPr kumimoji="1" lang="ja-JP" altLang="en-US" sz="1100" dirty="0" smtClean="0"/>
              <a:t>参考：</a:t>
            </a:r>
            <a:r>
              <a:rPr lang="ja-JP" altLang="en-US" sz="1100" dirty="0" smtClean="0"/>
              <a:t>「日本</a:t>
            </a:r>
            <a:r>
              <a:rPr lang="ja-JP" altLang="en-US" sz="1100" dirty="0"/>
              <a:t>における</a:t>
            </a:r>
            <a:r>
              <a:rPr lang="en-US" altLang="ja-JP" sz="1100" dirty="0"/>
              <a:t>PB</a:t>
            </a:r>
            <a:r>
              <a:rPr lang="ja-JP" altLang="en-US" sz="1100" dirty="0"/>
              <a:t>の展開方向と食品メーカーの対応</a:t>
            </a:r>
            <a:r>
              <a:rPr lang="ja-JP" altLang="en-US" sz="1100" dirty="0" smtClean="0"/>
              <a:t>課題」</a:t>
            </a:r>
            <a:endParaRPr kumimoji="1" lang="ja-JP" altLang="en-US" sz="1100" dirty="0"/>
          </a:p>
        </p:txBody>
      </p:sp>
      <p:sp>
        <p:nvSpPr>
          <p:cNvPr id="21" name="日付プレースホルダ 20"/>
          <p:cNvSpPr>
            <a:spLocks noGrp="1"/>
          </p:cNvSpPr>
          <p:nvPr>
            <p:ph type="dt" sz="half" idx="10"/>
          </p:nvPr>
        </p:nvSpPr>
        <p:spPr/>
        <p:txBody>
          <a:bodyPr/>
          <a:lstStyle/>
          <a:p>
            <a:fld id="{FA12B4EF-9F9A-44FB-8F58-3EA0A44DAC75}" type="datetime1">
              <a:rPr kumimoji="1" lang="ja-JP" altLang="en-US" smtClean="0"/>
              <a:pPr/>
              <a:t>2012/12/18</a:t>
            </a:fld>
            <a:endParaRPr kumimoji="1" lang="ja-JP" altLang="en-US"/>
          </a:p>
        </p:txBody>
      </p:sp>
      <p:sp>
        <p:nvSpPr>
          <p:cNvPr id="22" name="スライド番号プレースホルダ 21"/>
          <p:cNvSpPr>
            <a:spLocks noGrp="1"/>
          </p:cNvSpPr>
          <p:nvPr>
            <p:ph type="sldNum" sz="quarter" idx="12"/>
          </p:nvPr>
        </p:nvSpPr>
        <p:spPr/>
        <p:txBody>
          <a:bodyPr/>
          <a:lstStyle/>
          <a:p>
            <a:fld id="{559FA0D2-F057-4B4C-A837-6B42C37B3C50}" type="slidenum">
              <a:rPr kumimoji="1" lang="ja-JP" altLang="en-US" smtClean="0"/>
              <a:pPr/>
              <a:t>8</a:t>
            </a:fld>
            <a:endParaRPr kumimoji="1" lang="ja-JP" altLang="en-US"/>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755576" y="0"/>
            <a:ext cx="72008"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7" name="正方形/長方形 6"/>
          <p:cNvSpPr/>
          <p:nvPr/>
        </p:nvSpPr>
        <p:spPr>
          <a:xfrm>
            <a:off x="539552" y="0"/>
            <a:ext cx="144016" cy="980728"/>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正方形/長方形 5"/>
          <p:cNvSpPr/>
          <p:nvPr/>
        </p:nvSpPr>
        <p:spPr>
          <a:xfrm>
            <a:off x="0" y="0"/>
            <a:ext cx="432048" cy="685800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p:cNvSpPr>
            <a:spLocks noGrp="1"/>
          </p:cNvSpPr>
          <p:nvPr>
            <p:ph type="title"/>
          </p:nvPr>
        </p:nvSpPr>
        <p:spPr>
          <a:xfrm>
            <a:off x="467544" y="0"/>
            <a:ext cx="8676456" cy="980728"/>
          </a:xfrm>
        </p:spPr>
        <p:txBody>
          <a:bodyPr/>
          <a:lstStyle/>
          <a:p>
            <a:r>
              <a:rPr kumimoji="1" lang="ja-JP" altLang="en-US" dirty="0" smtClean="0">
                <a:latin typeface="HG丸ｺﾞｼｯｸM-PRO" pitchFamily="50" charset="-128"/>
                <a:ea typeface="HG丸ｺﾞｼｯｸM-PRO" pitchFamily="50" charset="-128"/>
              </a:rPr>
              <a:t>問題意識</a:t>
            </a:r>
            <a:endParaRPr kumimoji="1" lang="ja-JP" altLang="en-US" dirty="0">
              <a:latin typeface="HG丸ｺﾞｼｯｸM-PRO" pitchFamily="50" charset="-128"/>
              <a:ea typeface="HG丸ｺﾞｼｯｸM-PRO" pitchFamily="50" charset="-128"/>
            </a:endParaRPr>
          </a:p>
        </p:txBody>
      </p:sp>
      <p:sp>
        <p:nvSpPr>
          <p:cNvPr id="4" name="正方形/長方形 3"/>
          <p:cNvSpPr/>
          <p:nvPr/>
        </p:nvSpPr>
        <p:spPr>
          <a:xfrm>
            <a:off x="0" y="980728"/>
            <a:ext cx="9144000" cy="432048"/>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コンテンツ プレースホルダ 11"/>
          <p:cNvSpPr>
            <a:spLocks noGrp="1"/>
          </p:cNvSpPr>
          <p:nvPr>
            <p:ph idx="1"/>
          </p:nvPr>
        </p:nvSpPr>
        <p:spPr/>
        <p:txBody>
          <a:bodyPr>
            <a:normAutofit/>
          </a:bodyPr>
          <a:lstStyle/>
          <a:p>
            <a:pPr marL="0" indent="0">
              <a:buNone/>
            </a:pPr>
            <a:r>
              <a:rPr lang="ja-JP" altLang="en-US" sz="2400" dirty="0" smtClean="0"/>
              <a:t>　</a:t>
            </a:r>
            <a:endParaRPr lang="en-US" altLang="ja-JP" sz="2400" dirty="0" smtClean="0"/>
          </a:p>
        </p:txBody>
      </p:sp>
      <p:sp>
        <p:nvSpPr>
          <p:cNvPr id="23" name="日付プレースホルダ 22"/>
          <p:cNvSpPr>
            <a:spLocks noGrp="1"/>
          </p:cNvSpPr>
          <p:nvPr>
            <p:ph type="dt" sz="half" idx="10"/>
          </p:nvPr>
        </p:nvSpPr>
        <p:spPr/>
        <p:txBody>
          <a:bodyPr/>
          <a:lstStyle/>
          <a:p>
            <a:fld id="{B046AE10-E8FA-48BF-BC4F-C818D08DD744}" type="datetime1">
              <a:rPr kumimoji="1" lang="ja-JP" altLang="en-US" smtClean="0"/>
              <a:pPr/>
              <a:t>2012/12/18</a:t>
            </a:fld>
            <a:endParaRPr kumimoji="1" lang="ja-JP" altLang="en-US"/>
          </a:p>
        </p:txBody>
      </p:sp>
      <p:sp>
        <p:nvSpPr>
          <p:cNvPr id="24" name="スライド番号プレースホルダ 23"/>
          <p:cNvSpPr>
            <a:spLocks noGrp="1"/>
          </p:cNvSpPr>
          <p:nvPr>
            <p:ph type="sldNum" sz="quarter" idx="12"/>
          </p:nvPr>
        </p:nvSpPr>
        <p:spPr/>
        <p:txBody>
          <a:bodyPr/>
          <a:lstStyle/>
          <a:p>
            <a:fld id="{559FA0D2-F057-4B4C-A837-6B42C37B3C50}" type="slidenum">
              <a:rPr kumimoji="1" lang="ja-JP" altLang="en-US" smtClean="0"/>
              <a:pPr/>
              <a:t>9</a:t>
            </a:fld>
            <a:endParaRPr kumimoji="1" lang="ja-JP" altLang="en-US"/>
          </a:p>
        </p:txBody>
      </p:sp>
      <p:pic>
        <p:nvPicPr>
          <p:cNvPr id="11" name="Picture 2" descr="C:\Documents and Settings\bc1000795\Local Settings\Temporary Internet Files\Content.IE5\9C43WGEA\MC900423577[1].wmf"/>
          <p:cNvPicPr>
            <a:picLocks noChangeAspect="1" noChangeArrowheads="1"/>
          </p:cNvPicPr>
          <p:nvPr/>
        </p:nvPicPr>
        <p:blipFill>
          <a:blip r:embed="rId2" cstate="print"/>
          <a:srcRect/>
          <a:stretch>
            <a:fillRect/>
          </a:stretch>
        </p:blipFill>
        <p:spPr bwMode="auto">
          <a:xfrm>
            <a:off x="2987824" y="116632"/>
            <a:ext cx="576064" cy="806247"/>
          </a:xfrm>
          <a:prstGeom prst="rect">
            <a:avLst/>
          </a:prstGeom>
          <a:noFill/>
        </p:spPr>
      </p:pic>
      <p:sp>
        <p:nvSpPr>
          <p:cNvPr id="5" name="対角する 2 つの角を切り取った四角形 4"/>
          <p:cNvSpPr/>
          <p:nvPr/>
        </p:nvSpPr>
        <p:spPr>
          <a:xfrm>
            <a:off x="971600" y="1988840"/>
            <a:ext cx="7416824" cy="3960440"/>
          </a:xfrm>
          <a:prstGeom prst="snip2DiagRect">
            <a:avLst/>
          </a:prstGeom>
          <a:gradFill flip="none"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5400000" scaled="1"/>
            <a:tileRect/>
          </a:gradFill>
          <a:ln w="76200" cmpd="thickThin"/>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ja-JP" sz="4000" dirty="0" smtClean="0">
                <a:latin typeface="+mj-ea"/>
                <a:ea typeface="+mj-ea"/>
              </a:rPr>
              <a:t>PB</a:t>
            </a:r>
            <a:r>
              <a:rPr lang="ja-JP" altLang="en-US" sz="4000" dirty="0" smtClean="0">
                <a:latin typeface="+mj-ea"/>
                <a:ea typeface="+mj-ea"/>
              </a:rPr>
              <a:t>を用いて</a:t>
            </a:r>
            <a:endParaRPr lang="en-US" altLang="ja-JP" sz="4000" dirty="0" smtClean="0">
              <a:latin typeface="+mj-ea"/>
              <a:ea typeface="+mj-ea"/>
            </a:endParaRPr>
          </a:p>
          <a:p>
            <a:pPr algn="ctr"/>
            <a:r>
              <a:rPr kumimoji="1" lang="ja-JP" altLang="en-US" sz="4000" dirty="0" smtClean="0">
                <a:latin typeface="+mj-ea"/>
                <a:ea typeface="+mj-ea"/>
              </a:rPr>
              <a:t>ストア・ロイヤルティを向上させるにはどのようにすればよいか？</a:t>
            </a:r>
            <a:endParaRPr kumimoji="1" lang="ja-JP" altLang="en-US" sz="4000" dirty="0">
              <a:latin typeface="+mj-ea"/>
              <a:ea typeface="+mj-ea"/>
            </a:endParaRPr>
          </a:p>
        </p:txBody>
      </p:sp>
    </p:spTree>
    <p:extLst>
      <p:ext uri="{BB962C8B-B14F-4D97-AF65-F5344CB8AC3E}">
        <p14:creationId xmlns="" xmlns:p14="http://schemas.microsoft.com/office/powerpoint/2010/main" val="229331918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テーマ">
  <a:themeElements>
    <a:clrScheme name="モジュール">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ユーザー定義 1">
      <a:majorFont>
        <a:latin typeface="HG丸ｺﾞｼｯｸM-PRO"/>
        <a:ea typeface="HG丸ｺﾞｼｯｸM-PRO"/>
        <a:cs typeface=""/>
      </a:majorFont>
      <a:minorFont>
        <a:latin typeface="HGｺﾞｼｯｸM"/>
        <a:ea typeface="HGｺﾞｼｯｸ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3889</TotalTime>
  <Words>3623</Words>
  <Application>Microsoft Office PowerPoint</Application>
  <PresentationFormat>画面に合わせる (4:3)</PresentationFormat>
  <Paragraphs>996</Paragraphs>
  <Slides>72</Slides>
  <Notes>63</Notes>
  <HiddenSlides>0</HiddenSlides>
  <MMClips>0</MMClips>
  <ScaleCrop>false</ScaleCrop>
  <HeadingPairs>
    <vt:vector size="4" baseType="variant">
      <vt:variant>
        <vt:lpstr>テーマ</vt:lpstr>
      </vt:variant>
      <vt:variant>
        <vt:i4>1</vt:i4>
      </vt:variant>
      <vt:variant>
        <vt:lpstr>スライド タイトル</vt:lpstr>
      </vt:variant>
      <vt:variant>
        <vt:i4>72</vt:i4>
      </vt:variant>
    </vt:vector>
  </HeadingPairs>
  <TitlesOfParts>
    <vt:vector size="73" baseType="lpstr">
      <vt:lpstr>Office テーマ</vt:lpstr>
      <vt:lpstr>プライベート･ブランドを用いた 　　　　ストア･ロイヤルティの構築</vt:lpstr>
      <vt:lpstr>目次</vt:lpstr>
      <vt:lpstr>プライベート・ブランド</vt:lpstr>
      <vt:lpstr>　</vt:lpstr>
      <vt:lpstr>　</vt:lpstr>
      <vt:lpstr>企業の狙い</vt:lpstr>
      <vt:lpstr>　</vt:lpstr>
      <vt:lpstr>　</vt:lpstr>
      <vt:lpstr>問題意識</vt:lpstr>
      <vt:lpstr>ストア・ロイヤルティ</vt:lpstr>
      <vt:lpstr>　</vt:lpstr>
      <vt:lpstr>　</vt:lpstr>
      <vt:lpstr>現状</vt:lpstr>
      <vt:lpstr>　</vt:lpstr>
      <vt:lpstr>　　</vt:lpstr>
      <vt:lpstr>　</vt:lpstr>
      <vt:lpstr>　</vt:lpstr>
      <vt:lpstr>　</vt:lpstr>
      <vt:lpstr>　</vt:lpstr>
      <vt:lpstr>　</vt:lpstr>
      <vt:lpstr>研究目的</vt:lpstr>
      <vt:lpstr>　　</vt:lpstr>
      <vt:lpstr>仮説の導出①　</vt:lpstr>
      <vt:lpstr>仮説の導出①　</vt:lpstr>
      <vt:lpstr>仮説の導出①　</vt:lpstr>
      <vt:lpstr>仮説の導出①　</vt:lpstr>
      <vt:lpstr>仮説の導出①　</vt:lpstr>
      <vt:lpstr>仮説の導出①　</vt:lpstr>
      <vt:lpstr>仮説の導出①　</vt:lpstr>
      <vt:lpstr>仮説の導出①　</vt:lpstr>
      <vt:lpstr>仮説①</vt:lpstr>
      <vt:lpstr>　　</vt:lpstr>
      <vt:lpstr>仮説の導出②　</vt:lpstr>
      <vt:lpstr>仮説の導出②　</vt:lpstr>
      <vt:lpstr>仮説の導出②　</vt:lpstr>
      <vt:lpstr>仮説の導出②　</vt:lpstr>
      <vt:lpstr>仮説の導出②　</vt:lpstr>
      <vt:lpstr>仮説②</vt:lpstr>
      <vt:lpstr>　　</vt:lpstr>
      <vt:lpstr>調査概要　</vt:lpstr>
      <vt:lpstr>調査概要(予備調査)　</vt:lpstr>
      <vt:lpstr>調査概要(本調査)　</vt:lpstr>
      <vt:lpstr>仮説①の検証　系1-1　</vt:lpstr>
      <vt:lpstr>仮説①の検証　系1-1　</vt:lpstr>
      <vt:lpstr>仮説①の検証　系1-1　</vt:lpstr>
      <vt:lpstr>仮説①の検証　系1-1　</vt:lpstr>
      <vt:lpstr>仮説①の検証　系1-1の結果　</vt:lpstr>
      <vt:lpstr>仮説①の検証　系1-2　</vt:lpstr>
      <vt:lpstr>仮説①の検証　系1-2　</vt:lpstr>
      <vt:lpstr>仮説①の検証　系1-2　</vt:lpstr>
      <vt:lpstr>仮説①の検証　系2　</vt:lpstr>
      <vt:lpstr>仮説①の検証　系2　</vt:lpstr>
      <vt:lpstr>仮説①の検証　系2　</vt:lpstr>
      <vt:lpstr>仮説①の検証　系2　</vt:lpstr>
      <vt:lpstr>仮説①の検証　系3　</vt:lpstr>
      <vt:lpstr>仮説①の検証　系3　</vt:lpstr>
      <vt:lpstr>仮説①の検証結果　</vt:lpstr>
      <vt:lpstr>仮説②の検証　系1　</vt:lpstr>
      <vt:lpstr>仮説②の検証　系1</vt:lpstr>
      <vt:lpstr>仮説②の検証　系２　</vt:lpstr>
      <vt:lpstr>スライド 61</vt:lpstr>
      <vt:lpstr>仮説②の検証　系2</vt:lpstr>
      <vt:lpstr>仮説②の検証　系2</vt:lpstr>
      <vt:lpstr>仮説②の検証結果　</vt:lpstr>
      <vt:lpstr>学術的インプリケーション　</vt:lpstr>
      <vt:lpstr>実務的インプリケーション①　</vt:lpstr>
      <vt:lpstr>　　</vt:lpstr>
      <vt:lpstr>実務的インプリケーション②　</vt:lpstr>
      <vt:lpstr>今後の課題　</vt:lpstr>
      <vt:lpstr>参考文献一覧</vt:lpstr>
      <vt:lpstr>参考URL一覧</vt:lpstr>
      <vt:lpstr>スライド 72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プライベート・ブランド(仮)</dc:title>
  <dc:creator>飯島亜沙美</dc:creator>
  <cp:lastModifiedBy>MIYAKO</cp:lastModifiedBy>
  <cp:revision>661</cp:revision>
  <dcterms:created xsi:type="dcterms:W3CDTF">2012-08-09T04:28:44Z</dcterms:created>
  <dcterms:modified xsi:type="dcterms:W3CDTF">2012-12-18T12:21:16Z</dcterms:modified>
</cp:coreProperties>
</file>